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5"/>
  </p:handoutMasterIdLst>
  <p:sldIdLst>
    <p:sldId id="272" r:id="rId2"/>
    <p:sldId id="256" r:id="rId3"/>
    <p:sldId id="299" r:id="rId4"/>
    <p:sldId id="278" r:id="rId5"/>
    <p:sldId id="279" r:id="rId6"/>
    <p:sldId id="257" r:id="rId7"/>
    <p:sldId id="263" r:id="rId8"/>
    <p:sldId id="266" r:id="rId9"/>
    <p:sldId id="265" r:id="rId10"/>
    <p:sldId id="264" r:id="rId11"/>
    <p:sldId id="271" r:id="rId12"/>
    <p:sldId id="269" r:id="rId13"/>
    <p:sldId id="268" r:id="rId14"/>
    <p:sldId id="267" r:id="rId15"/>
    <p:sldId id="262" r:id="rId16"/>
    <p:sldId id="281" r:id="rId17"/>
    <p:sldId id="297" r:id="rId18"/>
    <p:sldId id="298" r:id="rId19"/>
    <p:sldId id="300" r:id="rId20"/>
    <p:sldId id="273" r:id="rId21"/>
    <p:sldId id="301" r:id="rId22"/>
    <p:sldId id="302" r:id="rId23"/>
    <p:sldId id="303" r:id="rId24"/>
    <p:sldId id="304" r:id="rId25"/>
    <p:sldId id="308" r:id="rId26"/>
    <p:sldId id="282" r:id="rId27"/>
    <p:sldId id="258" r:id="rId28"/>
    <p:sldId id="274" r:id="rId29"/>
    <p:sldId id="283" r:id="rId30"/>
    <p:sldId id="287" r:id="rId31"/>
    <p:sldId id="285" r:id="rId32"/>
    <p:sldId id="288" r:id="rId33"/>
    <p:sldId id="286" r:id="rId34"/>
    <p:sldId id="289" r:id="rId35"/>
    <p:sldId id="277" r:id="rId36"/>
    <p:sldId id="309" r:id="rId37"/>
    <p:sldId id="275" r:id="rId38"/>
    <p:sldId id="290" r:id="rId39"/>
    <p:sldId id="291" r:id="rId40"/>
    <p:sldId id="293" r:id="rId41"/>
    <p:sldId id="307" r:id="rId42"/>
    <p:sldId id="292" r:id="rId43"/>
    <p:sldId id="296" r:id="rId4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C63A"/>
    <a:srgbClr val="E1B12B"/>
    <a:srgbClr val="CCDD2F"/>
    <a:srgbClr val="C00000"/>
    <a:srgbClr val="C8CBD8"/>
    <a:srgbClr val="E6B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628" autoAdjust="0"/>
  </p:normalViewPr>
  <p:slideViewPr>
    <p:cSldViewPr>
      <p:cViewPr varScale="1">
        <p:scale>
          <a:sx n="101" d="100"/>
          <a:sy n="101" d="100"/>
        </p:scale>
        <p:origin x="123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12BE3-053D-48B2-BBED-1DC392960A96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9229A-70BB-4B60-B8BE-BAF3B78CA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5FE1-9386-4226-BD22-061A4E7AA3BC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5D74-3A62-4040-B30D-A1B7E1598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5FE1-9386-4226-BD22-061A4E7AA3BC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5D74-3A62-4040-B30D-A1B7E1598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5FE1-9386-4226-BD22-061A4E7AA3BC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5D74-3A62-4040-B30D-A1B7E1598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5FE1-9386-4226-BD22-061A4E7AA3BC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5D74-3A62-4040-B30D-A1B7E1598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5FE1-9386-4226-BD22-061A4E7AA3BC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5D74-3A62-4040-B30D-A1B7E1598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5FE1-9386-4226-BD22-061A4E7AA3BC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5D74-3A62-4040-B30D-A1B7E1598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5FE1-9386-4226-BD22-061A4E7AA3BC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5D74-3A62-4040-B30D-A1B7E1598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5FE1-9386-4226-BD22-061A4E7AA3BC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5D74-3A62-4040-B30D-A1B7E1598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5FE1-9386-4226-BD22-061A4E7AA3BC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5D74-3A62-4040-B30D-A1B7E1598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5FE1-9386-4226-BD22-061A4E7AA3BC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5D74-3A62-4040-B30D-A1B7E1598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5FE1-9386-4226-BD22-061A4E7AA3BC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5D74-3A62-4040-B30D-A1B7E1598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2">
                <a:lumMod val="50000"/>
              </a:schemeClr>
            </a:gs>
            <a:gs pos="0">
              <a:schemeClr val="bg2">
                <a:lumMod val="20000"/>
                <a:lumOff val="80000"/>
              </a:schemeClr>
            </a:gs>
            <a:gs pos="100000">
              <a:schemeClr val="bg2">
                <a:lumMod val="50000"/>
              </a:schemeClr>
            </a:gs>
            <a:gs pos="100000">
              <a:schemeClr val="bg2">
                <a:shade val="20000"/>
                <a:satMod val="255000"/>
                <a:alpha val="84000"/>
              </a:schemeClr>
            </a:gs>
            <a:gs pos="100000">
              <a:schemeClr val="bg2">
                <a:shade val="20000"/>
                <a:satMod val="255000"/>
                <a:alpha val="84000"/>
              </a:schemeClr>
            </a:gs>
            <a:gs pos="100000">
              <a:schemeClr val="bg2">
                <a:shade val="20000"/>
                <a:satMod val="255000"/>
                <a:alpha val="84000"/>
              </a:schemeClr>
            </a:gs>
            <a:gs pos="100000">
              <a:schemeClr val="bg2">
                <a:shade val="20000"/>
                <a:satMod val="255000"/>
                <a:alpha val="84000"/>
              </a:schemeClr>
            </a:gs>
            <a:gs pos="100000">
              <a:schemeClr val="bg2">
                <a:shade val="20000"/>
                <a:satMod val="255000"/>
                <a:alpha val="84000"/>
              </a:schemeClr>
            </a:gs>
            <a:gs pos="100000">
              <a:schemeClr val="bg2">
                <a:shade val="20000"/>
                <a:satMod val="255000"/>
                <a:alpha val="84000"/>
              </a:schemeClr>
            </a:gs>
            <a:gs pos="30000">
              <a:schemeClr val="accent1">
                <a:lumMod val="50000"/>
              </a:schemeClr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45FE1-9386-4226-BD22-061A4E7AA3BC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65D74-3A62-4040-B30D-A1B7E1598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10" Type="http://schemas.openxmlformats.org/officeDocument/2006/relationships/image" Target="../media/image10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6680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Optimizing Workflow Efficiency</a:t>
            </a:r>
          </a:p>
        </p:txBody>
      </p:sp>
      <p:pic>
        <p:nvPicPr>
          <p:cNvPr id="5" name="Picture 4" descr="turning gea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1" y="1905000"/>
            <a:ext cx="4114800" cy="28194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lrrc l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304800"/>
            <a:ext cx="1600200" cy="624078"/>
          </a:xfrm>
          <a:prstGeom prst="rect">
            <a:avLst/>
          </a:prstGeom>
          <a:ln w="31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54102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Lakewood Resource and Referral Center</a:t>
            </a:r>
          </a:p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212 2</a:t>
            </a:r>
            <a:r>
              <a:rPr lang="en-US" b="1" baseline="30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nd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Street  Suite 204</a:t>
            </a:r>
          </a:p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Lakewood, New Jersey 08701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008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Marketing and Sales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400" y="152400"/>
            <a:ext cx="16764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Functions</a:t>
            </a:r>
          </a:p>
        </p:txBody>
      </p:sp>
      <p:sp>
        <p:nvSpPr>
          <p:cNvPr id="7" name="Oval 6"/>
          <p:cNvSpPr/>
          <p:nvPr/>
        </p:nvSpPr>
        <p:spPr>
          <a:xfrm>
            <a:off x="8153400" y="758952"/>
            <a:ext cx="685800" cy="685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1981200" y="1600200"/>
            <a:ext cx="2133600" cy="21305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Customer </a:t>
            </a:r>
          </a:p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Needs Identification</a:t>
            </a:r>
          </a:p>
        </p:txBody>
      </p:sp>
      <p:sp>
        <p:nvSpPr>
          <p:cNvPr id="12" name="Oval 11"/>
          <p:cNvSpPr/>
          <p:nvPr/>
        </p:nvSpPr>
        <p:spPr>
          <a:xfrm>
            <a:off x="4876800" y="1600200"/>
            <a:ext cx="2133600" cy="21305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Generation of Sales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" y="4876800"/>
            <a:ext cx="8305800" cy="15240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17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14652" y="5486400"/>
            <a:ext cx="638634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Locate the customer and encourage to attend and eat dinner</a:t>
            </a:r>
            <a:endParaRPr lang="en-US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6386" name="Picture 2" descr="http://www.joshholliday.com/X%20Stuff/Josh%20X%20Blog/www.x929.ca/shows/holliday/wp-content/uploads/2008/07/panhand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105400"/>
            <a:ext cx="1066799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ounded Rectangle 14"/>
          <p:cNvSpPr/>
          <p:nvPr/>
        </p:nvSpPr>
        <p:spPr>
          <a:xfrm>
            <a:off x="6096000" y="4953000"/>
            <a:ext cx="24384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Some Tasks May Include…..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8" grpId="0" animBg="1"/>
      <p:bldP spid="10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7200" y="4876800"/>
            <a:ext cx="8305800" cy="15240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17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4008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Customer Service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16764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Functions</a:t>
            </a:r>
          </a:p>
        </p:txBody>
      </p:sp>
      <p:sp>
        <p:nvSpPr>
          <p:cNvPr id="7" name="Oval 6"/>
          <p:cNvSpPr/>
          <p:nvPr/>
        </p:nvSpPr>
        <p:spPr>
          <a:xfrm>
            <a:off x="8153400" y="758952"/>
            <a:ext cx="685800" cy="685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3200400" y="1524000"/>
            <a:ext cx="2667000" cy="26700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Support for Customers after product is Consumed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68851" y="5486400"/>
            <a:ext cx="587974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Provide the Visitor with Support and Encouragement</a:t>
            </a:r>
            <a:endParaRPr lang="en-US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5362" name="Picture 2" descr="http://photos-h.ak.facebook.com/photos-ak-snc1/v273/166/72/619865000/n619865000_3542511_9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181600"/>
            <a:ext cx="1219200" cy="913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ounded Rectangle 13"/>
          <p:cNvSpPr/>
          <p:nvPr/>
        </p:nvSpPr>
        <p:spPr>
          <a:xfrm>
            <a:off x="6096000" y="4953000"/>
            <a:ext cx="24384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Some Tasks May Include…..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4008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Firm Infrastructure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400" y="152400"/>
            <a:ext cx="16764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Functions</a:t>
            </a:r>
          </a:p>
        </p:txBody>
      </p:sp>
      <p:sp>
        <p:nvSpPr>
          <p:cNvPr id="7" name="Oval 6"/>
          <p:cNvSpPr/>
          <p:nvPr/>
        </p:nvSpPr>
        <p:spPr>
          <a:xfrm>
            <a:off x="8153400" y="758952"/>
            <a:ext cx="685800" cy="685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6</a:t>
            </a:r>
          </a:p>
        </p:txBody>
      </p:sp>
      <p:sp>
        <p:nvSpPr>
          <p:cNvPr id="8" name="Oval 7"/>
          <p:cNvSpPr/>
          <p:nvPr/>
        </p:nvSpPr>
        <p:spPr>
          <a:xfrm>
            <a:off x="914400" y="1676400"/>
            <a:ext cx="2286000" cy="1524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Management Structure</a:t>
            </a:r>
          </a:p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3505200" y="1676400"/>
            <a:ext cx="2286000" cy="1524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Control Systems</a:t>
            </a:r>
          </a:p>
          <a:p>
            <a:pPr algn="ctr"/>
            <a:r>
              <a:rPr lang="en-US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(Legal, Financial, Risk, Managerial)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1676400"/>
            <a:ext cx="2286000" cy="1524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Financial Structure</a:t>
            </a:r>
          </a:p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" y="4876800"/>
            <a:ext cx="8305800" cy="15240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17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57088" y="5486400"/>
            <a:ext cx="65963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Establish and maintain the Organization’s Non Profit Status </a:t>
            </a:r>
            <a:endParaRPr lang="en-US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0" y="4953000"/>
            <a:ext cx="24384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Some Tasks May Include…..</a:t>
            </a:r>
          </a:p>
        </p:txBody>
      </p:sp>
      <p:pic>
        <p:nvPicPr>
          <p:cNvPr id="17" name="Picture 16" descr="Charity Box.jpg"/>
          <p:cNvPicPr>
            <a:picLocks noChangeAspect="1"/>
          </p:cNvPicPr>
          <p:nvPr/>
        </p:nvPicPr>
        <p:blipFill>
          <a:blip r:embed="rId2" cstate="print"/>
          <a:srcRect l="20000"/>
          <a:stretch>
            <a:fillRect/>
          </a:stretch>
        </p:blipFill>
        <p:spPr>
          <a:xfrm>
            <a:off x="762000" y="4952999"/>
            <a:ext cx="762000" cy="1333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4008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Human Resources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16764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Functions</a:t>
            </a:r>
          </a:p>
        </p:txBody>
      </p:sp>
      <p:sp>
        <p:nvSpPr>
          <p:cNvPr id="7" name="Oval 6"/>
          <p:cNvSpPr/>
          <p:nvPr/>
        </p:nvSpPr>
        <p:spPr>
          <a:xfrm>
            <a:off x="8153400" y="758952"/>
            <a:ext cx="685800" cy="685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7</a:t>
            </a:r>
          </a:p>
        </p:txBody>
      </p:sp>
      <p:sp>
        <p:nvSpPr>
          <p:cNvPr id="8" name="Oval 7"/>
          <p:cNvSpPr/>
          <p:nvPr/>
        </p:nvSpPr>
        <p:spPr>
          <a:xfrm>
            <a:off x="101600" y="1752600"/>
            <a:ext cx="1676400" cy="1295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Employee Recruitment</a:t>
            </a:r>
          </a:p>
        </p:txBody>
      </p:sp>
      <p:sp>
        <p:nvSpPr>
          <p:cNvPr id="9" name="Oval 8"/>
          <p:cNvSpPr/>
          <p:nvPr/>
        </p:nvSpPr>
        <p:spPr>
          <a:xfrm>
            <a:off x="1905000" y="1752600"/>
            <a:ext cx="1676400" cy="1295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Hiring</a:t>
            </a:r>
          </a:p>
        </p:txBody>
      </p:sp>
      <p:sp>
        <p:nvSpPr>
          <p:cNvPr id="10" name="Oval 9"/>
          <p:cNvSpPr/>
          <p:nvPr/>
        </p:nvSpPr>
        <p:spPr>
          <a:xfrm>
            <a:off x="3708400" y="1752600"/>
            <a:ext cx="1676400" cy="1295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Training</a:t>
            </a:r>
          </a:p>
        </p:txBody>
      </p:sp>
      <p:sp>
        <p:nvSpPr>
          <p:cNvPr id="11" name="Oval 10"/>
          <p:cNvSpPr/>
          <p:nvPr/>
        </p:nvSpPr>
        <p:spPr>
          <a:xfrm>
            <a:off x="5511800" y="1752600"/>
            <a:ext cx="1676400" cy="1295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Development</a:t>
            </a:r>
          </a:p>
        </p:txBody>
      </p:sp>
      <p:sp>
        <p:nvSpPr>
          <p:cNvPr id="12" name="Oval 11"/>
          <p:cNvSpPr/>
          <p:nvPr/>
        </p:nvSpPr>
        <p:spPr>
          <a:xfrm>
            <a:off x="7315200" y="1752600"/>
            <a:ext cx="1676400" cy="1295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Talent Management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57200" y="4876800"/>
            <a:ext cx="8305800" cy="15240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17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16265" y="5486400"/>
            <a:ext cx="56561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Recruiting Volunteers to Serve the Mushroom Salad</a:t>
            </a:r>
            <a:endParaRPr lang="en-US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3314" name="Picture 2" descr="http://t0.gstatic.com/images?q=tbn:ANd9GcS_DBUbXcsKAfkdKBwBmeKotnmgkaoVjRMMoJma1GZNsTPuxis&amp;t=1&amp;usg=__I82fZ0lGOB4igi6bfvM22jDQwwY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105400"/>
            <a:ext cx="1447800" cy="113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ounded Rectangle 17"/>
          <p:cNvSpPr/>
          <p:nvPr/>
        </p:nvSpPr>
        <p:spPr>
          <a:xfrm>
            <a:off x="6096000" y="4953000"/>
            <a:ext cx="24384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Some Tasks May Include…..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4008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Technology 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Development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16764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Functions</a:t>
            </a:r>
          </a:p>
        </p:txBody>
      </p:sp>
      <p:sp>
        <p:nvSpPr>
          <p:cNvPr id="7" name="Oval 6"/>
          <p:cNvSpPr/>
          <p:nvPr/>
        </p:nvSpPr>
        <p:spPr>
          <a:xfrm>
            <a:off x="8153400" y="758952"/>
            <a:ext cx="685800" cy="685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8</a:t>
            </a:r>
          </a:p>
        </p:txBody>
      </p:sp>
      <p:sp>
        <p:nvSpPr>
          <p:cNvPr id="8" name="Oval 7"/>
          <p:cNvSpPr/>
          <p:nvPr/>
        </p:nvSpPr>
        <p:spPr>
          <a:xfrm>
            <a:off x="3200400" y="1676400"/>
            <a:ext cx="2743200" cy="2743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Technological Systems that can add Marginal Value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7200" y="4876800"/>
            <a:ext cx="8305800" cy="15240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17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38906" y="5486400"/>
            <a:ext cx="246618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Electricity for the Fridge</a:t>
            </a:r>
            <a:endParaRPr lang="en-US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3" name="Picture 12" descr="http://planetgreen.discovery.com/tech-transport/images/2008-03/electrical-outlet-001.jpg"/>
          <p:cNvPicPr/>
          <p:nvPr/>
        </p:nvPicPr>
        <p:blipFill>
          <a:blip r:embed="rId2" cstate="print"/>
          <a:srcRect l="28527" r="27273"/>
          <a:stretch>
            <a:fillRect/>
          </a:stretch>
        </p:blipFill>
        <p:spPr bwMode="auto">
          <a:xfrm>
            <a:off x="685800" y="5029200"/>
            <a:ext cx="823913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ounded Rectangle 14"/>
          <p:cNvSpPr/>
          <p:nvPr/>
        </p:nvSpPr>
        <p:spPr>
          <a:xfrm>
            <a:off x="6096000" y="4953000"/>
            <a:ext cx="24384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Some Tasks May Include…..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4008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Procurement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16764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Functions</a:t>
            </a:r>
          </a:p>
        </p:txBody>
      </p:sp>
      <p:sp>
        <p:nvSpPr>
          <p:cNvPr id="7" name="Oval 6"/>
          <p:cNvSpPr/>
          <p:nvPr/>
        </p:nvSpPr>
        <p:spPr>
          <a:xfrm>
            <a:off x="8153400" y="758952"/>
            <a:ext cx="685800" cy="685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9</a:t>
            </a:r>
          </a:p>
        </p:txBody>
      </p:sp>
      <p:sp>
        <p:nvSpPr>
          <p:cNvPr id="8" name="Oval 7"/>
          <p:cNvSpPr/>
          <p:nvPr/>
        </p:nvSpPr>
        <p:spPr>
          <a:xfrm>
            <a:off x="3200400" y="1676400"/>
            <a:ext cx="2743200" cy="2743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Purchasing Inputs such as Materials, Supplies and Equipment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7200" y="4876800"/>
            <a:ext cx="8305800" cy="15240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17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26975" y="5486400"/>
            <a:ext cx="229005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Purchasing the Fridge </a:t>
            </a:r>
            <a:endParaRPr lang="en-US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1266" name="Picture 2" descr="http://t0.gstatic.com/images?q=tbn:ANd9GcTtdGnbi30sDoeN3b6U0Gc6ykPZtAGoRJ1zy1nW-_rA4XE8eGQ&amp;t=1&amp;usg=__2X6fm69A9pzHjc1BUWETqJc5Yyo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257800"/>
            <a:ext cx="1295400" cy="862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ounded Rectangle 13"/>
          <p:cNvSpPr/>
          <p:nvPr/>
        </p:nvSpPr>
        <p:spPr>
          <a:xfrm>
            <a:off x="6096000" y="4953000"/>
            <a:ext cx="24384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Some Tasks May Include…..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342900" y="167640"/>
            <a:ext cx="8458200" cy="5943600"/>
            <a:chOff x="342900" y="0"/>
            <a:chExt cx="8458200" cy="6090355"/>
          </a:xfrm>
        </p:grpSpPr>
        <p:sp>
          <p:nvSpPr>
            <p:cNvPr id="89" name="Rectangle 88"/>
            <p:cNvSpPr/>
            <p:nvPr/>
          </p:nvSpPr>
          <p:spPr>
            <a:xfrm>
              <a:off x="3810000" y="0"/>
              <a:ext cx="1447800" cy="48006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42900" y="4800600"/>
              <a:ext cx="8458200" cy="128975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Oval 48"/>
          <p:cNvSpPr>
            <a:spLocks noChangeAspect="1"/>
          </p:cNvSpPr>
          <p:nvPr/>
        </p:nvSpPr>
        <p:spPr>
          <a:xfrm>
            <a:off x="795528" y="5059680"/>
            <a:ext cx="914400" cy="914400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ln w="31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Oval 52"/>
          <p:cNvSpPr>
            <a:spLocks noChangeAspect="1"/>
          </p:cNvSpPr>
          <p:nvPr/>
        </p:nvSpPr>
        <p:spPr>
          <a:xfrm>
            <a:off x="4114800" y="3874008"/>
            <a:ext cx="914400" cy="914400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  <a:ln w="31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7" name="Oval 66"/>
          <p:cNvSpPr>
            <a:spLocks noChangeAspect="1"/>
          </p:cNvSpPr>
          <p:nvPr/>
        </p:nvSpPr>
        <p:spPr>
          <a:xfrm>
            <a:off x="4114800" y="1493520"/>
            <a:ext cx="914400" cy="914400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ln w="31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9" name="Oval 68"/>
          <p:cNvSpPr>
            <a:spLocks noChangeAspect="1"/>
          </p:cNvSpPr>
          <p:nvPr/>
        </p:nvSpPr>
        <p:spPr>
          <a:xfrm>
            <a:off x="7434072" y="5059680"/>
            <a:ext cx="914400" cy="914400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  <a:ln w="31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3" name="Oval 82"/>
          <p:cNvSpPr>
            <a:spLocks noChangeAspect="1"/>
          </p:cNvSpPr>
          <p:nvPr/>
        </p:nvSpPr>
        <p:spPr>
          <a:xfrm>
            <a:off x="2455164" y="5059680"/>
            <a:ext cx="914400" cy="914400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  <a:ln w="31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5" name="Oval 84"/>
          <p:cNvSpPr>
            <a:spLocks noChangeAspect="1"/>
          </p:cNvSpPr>
          <p:nvPr/>
        </p:nvSpPr>
        <p:spPr>
          <a:xfrm>
            <a:off x="4114800" y="2682240"/>
            <a:ext cx="914400" cy="914400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ln w="31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6" name="Oval 85"/>
          <p:cNvSpPr>
            <a:spLocks noChangeAspect="1"/>
          </p:cNvSpPr>
          <p:nvPr/>
        </p:nvSpPr>
        <p:spPr>
          <a:xfrm>
            <a:off x="5774436" y="5059680"/>
            <a:ext cx="914400" cy="914400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ln w="31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7" name="Oval 86"/>
          <p:cNvSpPr>
            <a:spLocks noChangeAspect="1"/>
          </p:cNvSpPr>
          <p:nvPr/>
        </p:nvSpPr>
        <p:spPr>
          <a:xfrm>
            <a:off x="4114800" y="5059680"/>
            <a:ext cx="914400" cy="914400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 w="31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93" name="Straight Connector 92"/>
          <p:cNvCxnSpPr/>
          <p:nvPr/>
        </p:nvCxnSpPr>
        <p:spPr>
          <a:xfrm rot="5400000">
            <a:off x="1036320" y="6111240"/>
            <a:ext cx="3657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2712720" y="6111240"/>
            <a:ext cx="3657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4389120" y="6111240"/>
            <a:ext cx="3657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6065520" y="6111240"/>
            <a:ext cx="3657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7741920" y="6111240"/>
            <a:ext cx="3657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5486400" y="2987040"/>
            <a:ext cx="1676400" cy="381000"/>
          </a:xfrm>
          <a:prstGeom prst="rect">
            <a:avLst/>
          </a:prstGeom>
          <a:solidFill>
            <a:schemeClr val="bg2">
              <a:lumMod val="20000"/>
              <a:lumOff val="80000"/>
              <a:alpha val="71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400" b="1" dirty="0">
                <a:ln w="50800"/>
                <a:solidFill>
                  <a:schemeClr val="bg1">
                    <a:shade val="50000"/>
                  </a:schemeClr>
                </a:solidFill>
              </a:rPr>
              <a:t>Tech Infrastructure</a:t>
            </a:r>
          </a:p>
        </p:txBody>
      </p:sp>
      <p:sp>
        <p:nvSpPr>
          <p:cNvPr id="99" name="Rectangle 98"/>
          <p:cNvSpPr/>
          <p:nvPr/>
        </p:nvSpPr>
        <p:spPr>
          <a:xfrm>
            <a:off x="5486400" y="1767840"/>
            <a:ext cx="1676400" cy="381000"/>
          </a:xfrm>
          <a:prstGeom prst="rect">
            <a:avLst/>
          </a:prstGeom>
          <a:solidFill>
            <a:schemeClr val="bg2">
              <a:lumMod val="20000"/>
              <a:lumOff val="80000"/>
              <a:alpha val="71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400" b="1" dirty="0">
                <a:ln w="50800"/>
                <a:solidFill>
                  <a:schemeClr val="bg1">
                    <a:shade val="50000"/>
                  </a:schemeClr>
                </a:solidFill>
              </a:rPr>
              <a:t>Human Resources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5486400" y="472440"/>
            <a:ext cx="1676400" cy="381000"/>
          </a:xfrm>
          <a:prstGeom prst="rect">
            <a:avLst/>
          </a:prstGeom>
          <a:solidFill>
            <a:schemeClr val="bg2">
              <a:lumMod val="20000"/>
              <a:lumOff val="80000"/>
              <a:alpha val="71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400" b="1" dirty="0">
                <a:ln w="50800"/>
                <a:solidFill>
                  <a:schemeClr val="bg1">
                    <a:shade val="50000"/>
                  </a:schemeClr>
                </a:solidFill>
              </a:rPr>
              <a:t>Firm Infrastructure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7340600" y="6263640"/>
            <a:ext cx="1651000" cy="381000"/>
          </a:xfrm>
          <a:prstGeom prst="rect">
            <a:avLst/>
          </a:prstGeom>
          <a:solidFill>
            <a:schemeClr val="bg2">
              <a:lumMod val="20000"/>
              <a:lumOff val="80000"/>
              <a:alpha val="71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400" b="1" dirty="0">
                <a:ln w="50800"/>
                <a:solidFill>
                  <a:schemeClr val="bg1">
                    <a:shade val="50000"/>
                  </a:schemeClr>
                </a:solidFill>
              </a:rPr>
              <a:t>Service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5537200" y="6263640"/>
            <a:ext cx="1651000" cy="381000"/>
          </a:xfrm>
          <a:prstGeom prst="rect">
            <a:avLst/>
          </a:prstGeom>
          <a:solidFill>
            <a:schemeClr val="bg2">
              <a:lumMod val="20000"/>
              <a:lumOff val="80000"/>
              <a:alpha val="71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400" b="1" dirty="0">
                <a:ln w="50800"/>
                <a:solidFill>
                  <a:schemeClr val="bg1">
                    <a:shade val="50000"/>
                  </a:schemeClr>
                </a:solidFill>
              </a:rPr>
              <a:t>Sales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3733800" y="6263640"/>
            <a:ext cx="1651000" cy="381000"/>
          </a:xfrm>
          <a:prstGeom prst="rect">
            <a:avLst/>
          </a:prstGeom>
          <a:solidFill>
            <a:schemeClr val="bg2">
              <a:lumMod val="20000"/>
              <a:lumOff val="80000"/>
              <a:alpha val="71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400" b="1" dirty="0">
                <a:ln w="50800"/>
                <a:solidFill>
                  <a:schemeClr val="bg1">
                    <a:shade val="50000"/>
                  </a:schemeClr>
                </a:solidFill>
              </a:rPr>
              <a:t>Outbound Logistics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1930400" y="6263640"/>
            <a:ext cx="1651000" cy="381000"/>
          </a:xfrm>
          <a:prstGeom prst="rect">
            <a:avLst/>
          </a:prstGeom>
          <a:solidFill>
            <a:schemeClr val="bg2">
              <a:lumMod val="20000"/>
              <a:lumOff val="80000"/>
              <a:alpha val="71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400" b="1" dirty="0">
                <a:ln w="50800"/>
                <a:solidFill>
                  <a:schemeClr val="bg1">
                    <a:shade val="50000"/>
                  </a:schemeClr>
                </a:solidFill>
              </a:rPr>
              <a:t>Operations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127000" y="6263640"/>
            <a:ext cx="1651000" cy="381000"/>
          </a:xfrm>
          <a:prstGeom prst="rect">
            <a:avLst/>
          </a:prstGeom>
          <a:solidFill>
            <a:schemeClr val="bg2">
              <a:lumMod val="20000"/>
              <a:lumOff val="80000"/>
              <a:alpha val="71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400" b="1" dirty="0">
                <a:ln w="50800"/>
                <a:solidFill>
                  <a:schemeClr val="bg1">
                    <a:shade val="50000"/>
                  </a:schemeClr>
                </a:solidFill>
              </a:rPr>
              <a:t>Inbound Logistics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5486400" y="4130040"/>
            <a:ext cx="1676400" cy="381000"/>
          </a:xfrm>
          <a:prstGeom prst="rect">
            <a:avLst/>
          </a:prstGeom>
          <a:solidFill>
            <a:schemeClr val="bg2">
              <a:lumMod val="20000"/>
              <a:lumOff val="80000"/>
              <a:alpha val="71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400" b="1" dirty="0">
                <a:ln w="50800"/>
                <a:solidFill>
                  <a:schemeClr val="bg1">
                    <a:shade val="50000"/>
                  </a:schemeClr>
                </a:solidFill>
              </a:rPr>
              <a:t>Procurement</a:t>
            </a:r>
          </a:p>
        </p:txBody>
      </p:sp>
      <p:cxnSp>
        <p:nvCxnSpPr>
          <p:cNvPr id="132" name="Straight Connector 131"/>
          <p:cNvCxnSpPr/>
          <p:nvPr/>
        </p:nvCxnSpPr>
        <p:spPr>
          <a:xfrm>
            <a:off x="5029200" y="701040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5029200" y="1996440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5029200" y="3139440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5029200" y="4358640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al 138"/>
          <p:cNvSpPr>
            <a:spLocks noChangeAspect="1"/>
          </p:cNvSpPr>
          <p:nvPr/>
        </p:nvSpPr>
        <p:spPr>
          <a:xfrm>
            <a:off x="4114800" y="304800"/>
            <a:ext cx="914400" cy="9144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Rounded Rectangle 31"/>
          <p:cNvSpPr/>
          <p:nvPr/>
        </p:nvSpPr>
        <p:spPr>
          <a:xfrm>
            <a:off x="152400" y="152400"/>
            <a:ext cx="16764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Functions</a:t>
            </a:r>
          </a:p>
        </p:txBody>
      </p:sp>
      <p:sp>
        <p:nvSpPr>
          <p:cNvPr id="33" name="Notched Right Arrow 32"/>
          <p:cNvSpPr/>
          <p:nvPr/>
        </p:nvSpPr>
        <p:spPr>
          <a:xfrm>
            <a:off x="1524000" y="685800"/>
            <a:ext cx="1981200" cy="914400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Support</a:t>
            </a:r>
          </a:p>
        </p:txBody>
      </p:sp>
      <p:sp>
        <p:nvSpPr>
          <p:cNvPr id="34" name="Notched Right Arrow 33"/>
          <p:cNvSpPr/>
          <p:nvPr/>
        </p:nvSpPr>
        <p:spPr>
          <a:xfrm rot="5400000">
            <a:off x="-76200" y="3200400"/>
            <a:ext cx="1981200" cy="914400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Core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33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ntagon 32"/>
          <p:cNvSpPr/>
          <p:nvPr/>
        </p:nvSpPr>
        <p:spPr>
          <a:xfrm>
            <a:off x="1447800" y="1828800"/>
            <a:ext cx="7086600" cy="3505200"/>
          </a:xfrm>
          <a:prstGeom prst="homePlate">
            <a:avLst>
              <a:gd name="adj" fmla="val 18190"/>
            </a:avLst>
          </a:prstGeom>
          <a:solidFill>
            <a:schemeClr val="tx1">
              <a:lumMod val="95000"/>
              <a:alpha val="3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524000" y="3581400"/>
            <a:ext cx="1066800" cy="16764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Inbound Logistics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705100" y="3581400"/>
            <a:ext cx="1066800" cy="16764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Operations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86200" y="3581400"/>
            <a:ext cx="1066800" cy="16764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Outbound Logistics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67300" y="3581400"/>
            <a:ext cx="1066800" cy="16764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Marketing and Sales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48400" y="3581400"/>
            <a:ext cx="1066800" cy="16764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Customer Support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0" y="1981200"/>
            <a:ext cx="5791200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Firm Infrastructure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0" y="2362200"/>
            <a:ext cx="5791200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Human Resources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0" y="2743200"/>
            <a:ext cx="5791200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Procurement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0" y="3124200"/>
            <a:ext cx="5791200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Information Technology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2514600" y="5029200"/>
            <a:ext cx="304800" cy="1524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876800" y="5029200"/>
            <a:ext cx="304800" cy="1524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733800" y="5029200"/>
            <a:ext cx="304800" cy="1524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6096000" y="5029200"/>
            <a:ext cx="304800" cy="1524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entagon 16"/>
          <p:cNvSpPr/>
          <p:nvPr/>
        </p:nvSpPr>
        <p:spPr>
          <a:xfrm>
            <a:off x="7467600" y="1981200"/>
            <a:ext cx="533400" cy="327660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Margin of Value</a:t>
            </a:r>
          </a:p>
        </p:txBody>
      </p:sp>
      <p:sp>
        <p:nvSpPr>
          <p:cNvPr id="18" name="Up Arrow Callout 17"/>
          <p:cNvSpPr/>
          <p:nvPr/>
        </p:nvSpPr>
        <p:spPr>
          <a:xfrm>
            <a:off x="1600200" y="5410200"/>
            <a:ext cx="5638800" cy="685800"/>
          </a:xfrm>
          <a:prstGeom prst="upArrowCallou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Core Functions</a:t>
            </a:r>
          </a:p>
        </p:txBody>
      </p:sp>
      <p:sp>
        <p:nvSpPr>
          <p:cNvPr id="19" name="Right Arrow Callout 18"/>
          <p:cNvSpPr/>
          <p:nvPr/>
        </p:nvSpPr>
        <p:spPr>
          <a:xfrm>
            <a:off x="533400" y="1752600"/>
            <a:ext cx="914400" cy="1447800"/>
          </a:xfrm>
          <a:prstGeom prst="rightArrowCallout">
            <a:avLst>
              <a:gd name="adj1" fmla="val 25000"/>
              <a:gd name="adj2" fmla="val 25000"/>
              <a:gd name="adj3" fmla="val 12368"/>
              <a:gd name="adj4" fmla="val 75000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Support  Functions</a:t>
            </a:r>
          </a:p>
        </p:txBody>
      </p:sp>
      <p:sp>
        <p:nvSpPr>
          <p:cNvPr id="32" name="Oval 31"/>
          <p:cNvSpPr/>
          <p:nvPr/>
        </p:nvSpPr>
        <p:spPr>
          <a:xfrm>
            <a:off x="7086600" y="1600200"/>
            <a:ext cx="1143000" cy="3810000"/>
          </a:xfrm>
          <a:prstGeom prst="ellipse">
            <a:avLst/>
          </a:prstGeom>
          <a:solidFill>
            <a:srgbClr val="FFFF00">
              <a:alpha val="3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0" y="457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Value Chain 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How it all comes together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52400" y="152400"/>
            <a:ext cx="16764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ntagon 32"/>
          <p:cNvSpPr/>
          <p:nvPr/>
        </p:nvSpPr>
        <p:spPr>
          <a:xfrm>
            <a:off x="1447800" y="1066800"/>
            <a:ext cx="6858000" cy="3505200"/>
          </a:xfrm>
          <a:prstGeom prst="homePlate">
            <a:avLst>
              <a:gd name="adj" fmla="val 13842"/>
            </a:avLst>
          </a:prstGeom>
          <a:solidFill>
            <a:schemeClr val="tx1">
              <a:lumMod val="95000"/>
              <a:alpha val="3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524000" y="2819400"/>
            <a:ext cx="1066800" cy="16764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Inbound Logistics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705100" y="2819400"/>
            <a:ext cx="1066800" cy="16764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Operations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86200" y="2819400"/>
            <a:ext cx="1066800" cy="16764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Outbound Logistics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67300" y="2819400"/>
            <a:ext cx="1066800" cy="16764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Marketing and Sales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48400" y="2819400"/>
            <a:ext cx="1066800" cy="16764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Customer Support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0" y="1219200"/>
            <a:ext cx="5791200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Firm Infrastructure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0" y="1600200"/>
            <a:ext cx="5791200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Human Resources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0" y="1981200"/>
            <a:ext cx="5791200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Procurement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0" y="2362200"/>
            <a:ext cx="5791200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Information Technology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2514600" y="4267200"/>
            <a:ext cx="304800" cy="1524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876800" y="4267200"/>
            <a:ext cx="304800" cy="1524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733800" y="4267200"/>
            <a:ext cx="304800" cy="1524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6096000" y="4267200"/>
            <a:ext cx="304800" cy="1524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entagon 16"/>
          <p:cNvSpPr/>
          <p:nvPr/>
        </p:nvSpPr>
        <p:spPr>
          <a:xfrm>
            <a:off x="7467600" y="1219200"/>
            <a:ext cx="533400" cy="327660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Margin of Value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52400" y="152400"/>
            <a:ext cx="16764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Functions</a:t>
            </a:r>
          </a:p>
        </p:txBody>
      </p:sp>
      <p:sp>
        <p:nvSpPr>
          <p:cNvPr id="23" name="Oval 22"/>
          <p:cNvSpPr/>
          <p:nvPr/>
        </p:nvSpPr>
        <p:spPr>
          <a:xfrm>
            <a:off x="1447800" y="2438400"/>
            <a:ext cx="3352800" cy="2209800"/>
          </a:xfrm>
          <a:prstGeom prst="ellipse">
            <a:avLst/>
          </a:prstGeom>
          <a:solidFill>
            <a:srgbClr val="AFC63A">
              <a:alpha val="2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114800" y="2438400"/>
            <a:ext cx="3352800" cy="2209800"/>
          </a:xfrm>
          <a:prstGeom prst="ellipse">
            <a:avLst/>
          </a:prstGeom>
          <a:solidFill>
            <a:srgbClr val="AFC63A">
              <a:alpha val="2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895600" y="990600"/>
            <a:ext cx="3352800" cy="2133600"/>
          </a:xfrm>
          <a:prstGeom prst="ellipse">
            <a:avLst/>
          </a:prstGeom>
          <a:solidFill>
            <a:srgbClr val="AFC63A">
              <a:alpha val="2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Callout 25"/>
          <p:cNvSpPr/>
          <p:nvPr/>
        </p:nvSpPr>
        <p:spPr>
          <a:xfrm>
            <a:off x="1676400" y="4495800"/>
            <a:ext cx="2514600" cy="1371600"/>
          </a:xfrm>
          <a:prstGeom prst="upArrowCallout">
            <a:avLst>
              <a:gd name="adj1" fmla="val 9194"/>
              <a:gd name="adj2" fmla="val 15274"/>
              <a:gd name="adj3" fmla="val 25000"/>
              <a:gd name="adj4" fmla="val 44308"/>
            </a:avLst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Supply Chain Management</a:t>
            </a:r>
          </a:p>
        </p:txBody>
      </p:sp>
      <p:sp>
        <p:nvSpPr>
          <p:cNvPr id="27" name="Up Arrow Callout 26"/>
          <p:cNvSpPr/>
          <p:nvPr/>
        </p:nvSpPr>
        <p:spPr>
          <a:xfrm>
            <a:off x="4724400" y="4495800"/>
            <a:ext cx="2514600" cy="1371600"/>
          </a:xfrm>
          <a:prstGeom prst="upArrowCallout">
            <a:avLst>
              <a:gd name="adj1" fmla="val 9194"/>
              <a:gd name="adj2" fmla="val 15274"/>
              <a:gd name="adj3" fmla="val 25000"/>
              <a:gd name="adj4" fmla="val 44308"/>
            </a:avLst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Customer Relationship Management </a:t>
            </a:r>
          </a:p>
        </p:txBody>
      </p:sp>
      <p:sp>
        <p:nvSpPr>
          <p:cNvPr id="28" name="Up Arrow Callout 27"/>
          <p:cNvSpPr/>
          <p:nvPr/>
        </p:nvSpPr>
        <p:spPr>
          <a:xfrm>
            <a:off x="3200400" y="2667000"/>
            <a:ext cx="2514600" cy="3962400"/>
          </a:xfrm>
          <a:prstGeom prst="upArrowCallout">
            <a:avLst>
              <a:gd name="adj1" fmla="val 3778"/>
              <a:gd name="adj2" fmla="val 9471"/>
              <a:gd name="adj3" fmla="val 15716"/>
              <a:gd name="adj4" fmla="val 15193"/>
            </a:avLst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Enterprise Resource Planning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47900" y="3048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Categories in the Value Chain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electronicwishingwell.com/well/Well.png"/>
          <p:cNvPicPr>
            <a:picLocks noChangeAspect="1" noChangeArrowheads="1"/>
          </p:cNvPicPr>
          <p:nvPr/>
        </p:nvPicPr>
        <p:blipFill>
          <a:blip r:embed="rId2" cstate="print"/>
          <a:srcRect b="4000"/>
          <a:stretch>
            <a:fillRect/>
          </a:stretch>
        </p:blipFill>
        <p:spPr bwMode="auto">
          <a:xfrm>
            <a:off x="3128963" y="1981200"/>
            <a:ext cx="2886075" cy="3657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57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Resources </a:t>
            </a: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44308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Topics We’ll Be Covering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133600" y="1600201"/>
            <a:ext cx="4495800" cy="763044"/>
            <a:chOff x="1479272" y="3235"/>
            <a:chExt cx="5371338" cy="505367"/>
          </a:xfrm>
          <a:solidFill>
            <a:schemeClr val="accent1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8" name="Pentagon 47"/>
            <p:cNvSpPr/>
            <p:nvPr/>
          </p:nvSpPr>
          <p:spPr>
            <a:xfrm rot="10800000">
              <a:off x="1479272" y="3235"/>
              <a:ext cx="5371338" cy="50536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9" name="Pentagon 4"/>
            <p:cNvSpPr/>
            <p:nvPr/>
          </p:nvSpPr>
          <p:spPr>
            <a:xfrm>
              <a:off x="1605616" y="3235"/>
              <a:ext cx="5244994" cy="50536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2853" tIns="83820" rIns="156464" bIns="83820" numCol="1" spcCol="1270" anchor="ctr" anchorCtr="0">
              <a:no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kern="1200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The Business Functions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133600" y="2725155"/>
            <a:ext cx="4495800" cy="763044"/>
            <a:chOff x="1479272" y="659458"/>
            <a:chExt cx="5371338" cy="505367"/>
          </a:xfrm>
          <a:solidFill>
            <a:schemeClr val="accent1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6" name="Pentagon 45"/>
            <p:cNvSpPr/>
            <p:nvPr/>
          </p:nvSpPr>
          <p:spPr>
            <a:xfrm rot="10800000">
              <a:off x="1479272" y="659458"/>
              <a:ext cx="5371338" cy="50536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7" name="Pentagon 7"/>
            <p:cNvSpPr/>
            <p:nvPr/>
          </p:nvSpPr>
          <p:spPr>
            <a:xfrm rot="21600000">
              <a:off x="1605616" y="659458"/>
              <a:ext cx="5244994" cy="50536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2853" tIns="83820" rIns="156464" bIns="83820" numCol="1" spcCol="1270" anchor="ctr" anchorCtr="0">
              <a:no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kern="1200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Resources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133600" y="3850109"/>
            <a:ext cx="4495800" cy="763044"/>
            <a:chOff x="1479272" y="3284351"/>
            <a:chExt cx="5371338" cy="505367"/>
          </a:xfrm>
          <a:solidFill>
            <a:schemeClr val="accent1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8" name="Pentagon 37"/>
            <p:cNvSpPr/>
            <p:nvPr/>
          </p:nvSpPr>
          <p:spPr>
            <a:xfrm rot="10800000">
              <a:off x="1479272" y="3284351"/>
              <a:ext cx="5371338" cy="50536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9" name="Pentagon 19"/>
            <p:cNvSpPr/>
            <p:nvPr/>
          </p:nvSpPr>
          <p:spPr>
            <a:xfrm rot="21600000">
              <a:off x="1605616" y="3284351"/>
              <a:ext cx="5244994" cy="50536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2853" tIns="83820" rIns="156464" bIns="83820" numCol="1" spcCol="1270" anchor="ctr" anchorCtr="0">
              <a:no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kern="1200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Processes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33600" y="4975063"/>
            <a:ext cx="4495800" cy="763044"/>
            <a:chOff x="1479272" y="3940574"/>
            <a:chExt cx="5371338" cy="505367"/>
          </a:xfrm>
          <a:solidFill>
            <a:schemeClr val="accent1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6" name="Pentagon 35"/>
            <p:cNvSpPr/>
            <p:nvPr/>
          </p:nvSpPr>
          <p:spPr>
            <a:xfrm rot="10800000">
              <a:off x="1479272" y="3940574"/>
              <a:ext cx="5371338" cy="50536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2000" endA="300" endPos="35000" dir="5400000" sy="-100000" algn="bl" rotWithShape="0"/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7" name="Pentagon 22"/>
            <p:cNvSpPr/>
            <p:nvPr/>
          </p:nvSpPr>
          <p:spPr>
            <a:xfrm rot="21600000">
              <a:off x="1605616" y="3940574"/>
              <a:ext cx="5244994" cy="50536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2853" tIns="83820" rIns="156464" bIns="83820" numCol="1" spcCol="1270" anchor="ctr" anchorCtr="0">
              <a:no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kern="1200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That’s Efficiency!</a:t>
              </a:r>
            </a:p>
          </p:txBody>
        </p:sp>
      </p:grpSp>
      <p:pic>
        <p:nvPicPr>
          <p:cNvPr id="33796" name="Picture 4" descr="http://thumb15.shutterstock.com/thumb_small/335338/335338,1241143306,2/stock-vector-man-snoozing-at-a-conference-table-while-a-woman-coworker-stares-29450347.jpg"/>
          <p:cNvPicPr>
            <a:picLocks noChangeAspect="1" noChangeArrowheads="1"/>
          </p:cNvPicPr>
          <p:nvPr/>
        </p:nvPicPr>
        <p:blipFill>
          <a:blip r:embed="rId2" cstate="print"/>
          <a:srcRect b="14286"/>
          <a:stretch>
            <a:fillRect/>
          </a:stretch>
        </p:blipFill>
        <p:spPr bwMode="auto">
          <a:xfrm>
            <a:off x="1066800" y="1600200"/>
            <a:ext cx="1054100" cy="75895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3" name="Picture 4" descr="http://thumb15.shutterstock.com/thumb_small/335338/335338,1241143306,2/stock-vector-man-snoozing-at-a-conference-table-while-a-woman-coworker-stares-29450347.jpg"/>
          <p:cNvPicPr>
            <a:picLocks noChangeAspect="1" noChangeArrowheads="1"/>
          </p:cNvPicPr>
          <p:nvPr/>
        </p:nvPicPr>
        <p:blipFill>
          <a:blip r:embed="rId2" cstate="print"/>
          <a:srcRect b="14286"/>
          <a:stretch>
            <a:fillRect/>
          </a:stretch>
        </p:blipFill>
        <p:spPr bwMode="auto">
          <a:xfrm>
            <a:off x="1066800" y="2724912"/>
            <a:ext cx="1054100" cy="75895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4" name="Picture 4" descr="http://thumb15.shutterstock.com/thumb_small/335338/335338,1241143306,2/stock-vector-man-snoozing-at-a-conference-table-while-a-woman-coworker-stares-29450347.jpg"/>
          <p:cNvPicPr>
            <a:picLocks noChangeAspect="1" noChangeArrowheads="1"/>
          </p:cNvPicPr>
          <p:nvPr/>
        </p:nvPicPr>
        <p:blipFill>
          <a:blip r:embed="rId2" cstate="print"/>
          <a:srcRect b="14286"/>
          <a:stretch>
            <a:fillRect/>
          </a:stretch>
        </p:blipFill>
        <p:spPr bwMode="auto">
          <a:xfrm>
            <a:off x="1066800" y="3849624"/>
            <a:ext cx="1054100" cy="75895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5" name="Picture 4" descr="http://thumb15.shutterstock.com/thumb_small/335338/335338,1241143306,2/stock-vector-man-snoozing-at-a-conference-table-while-a-woman-coworker-stares-29450347.jpg"/>
          <p:cNvPicPr>
            <a:picLocks noChangeAspect="1" noChangeArrowheads="1"/>
          </p:cNvPicPr>
          <p:nvPr/>
        </p:nvPicPr>
        <p:blipFill>
          <a:blip r:embed="rId2" cstate="print"/>
          <a:srcRect b="14286"/>
          <a:stretch>
            <a:fillRect/>
          </a:stretch>
        </p:blipFill>
        <p:spPr bwMode="auto">
          <a:xfrm>
            <a:off x="1066800" y="4974336"/>
            <a:ext cx="1054100" cy="75895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7" name="Rounded Rectangle 26"/>
          <p:cNvSpPr/>
          <p:nvPr/>
        </p:nvSpPr>
        <p:spPr>
          <a:xfrm>
            <a:off x="6858000" y="1600200"/>
            <a:ext cx="990600" cy="4191000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31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Workflow Efficiency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457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Resources 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the Available Inputs for Functions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Frame 18"/>
          <p:cNvSpPr/>
          <p:nvPr/>
        </p:nvSpPr>
        <p:spPr>
          <a:xfrm>
            <a:off x="4267200" y="2971800"/>
            <a:ext cx="1326715" cy="1085494"/>
          </a:xfrm>
          <a:prstGeom prst="fram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56369" y="2067221"/>
            <a:ext cx="1541517" cy="1471448"/>
            <a:chOff x="1216532" y="302132"/>
            <a:chExt cx="1859280" cy="1859280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</p:grpSpPr>
        <p:sp>
          <p:nvSpPr>
            <p:cNvPr id="17" name="Rounded Rectangle 16"/>
            <p:cNvSpPr/>
            <p:nvPr/>
          </p:nvSpPr>
          <p:spPr>
            <a:xfrm>
              <a:off x="1216532" y="302132"/>
              <a:ext cx="1859280" cy="1859280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1307295" y="392895"/>
              <a:ext cx="1677754" cy="167775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b="1" kern="120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Physical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067652" y="2067221"/>
            <a:ext cx="1541517" cy="1471448"/>
            <a:chOff x="3401187" y="302132"/>
            <a:chExt cx="1859280" cy="1859280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</p:grpSpPr>
        <p:sp>
          <p:nvSpPr>
            <p:cNvPr id="15" name="Rounded Rectangle 14"/>
            <p:cNvSpPr/>
            <p:nvPr/>
          </p:nvSpPr>
          <p:spPr>
            <a:xfrm>
              <a:off x="3401187" y="302132"/>
              <a:ext cx="1859280" cy="1859280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shade val="50000"/>
                <a:hueOff val="-20742"/>
                <a:satOff val="-4204"/>
                <a:lumOff val="2312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6"/>
            <p:cNvSpPr/>
            <p:nvPr/>
          </p:nvSpPr>
          <p:spPr>
            <a:xfrm>
              <a:off x="3491950" y="392895"/>
              <a:ext cx="1677754" cy="167775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b="1" kern="120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Financial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56369" y="3796173"/>
            <a:ext cx="1541517" cy="1471448"/>
            <a:chOff x="1216532" y="2486787"/>
            <a:chExt cx="1859280" cy="1859280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</p:grpSpPr>
        <p:sp>
          <p:nvSpPr>
            <p:cNvPr id="13" name="Rounded Rectangle 12"/>
            <p:cNvSpPr/>
            <p:nvPr/>
          </p:nvSpPr>
          <p:spPr>
            <a:xfrm>
              <a:off x="1216532" y="2486787"/>
              <a:ext cx="1859280" cy="1859280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shade val="50000"/>
                <a:hueOff val="-41484"/>
                <a:satOff val="-8409"/>
                <a:lumOff val="4625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8"/>
            <p:cNvSpPr/>
            <p:nvPr/>
          </p:nvSpPr>
          <p:spPr>
            <a:xfrm>
              <a:off x="1307295" y="2577550"/>
              <a:ext cx="1677754" cy="167775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b="1" kern="120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Social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67652" y="3796173"/>
            <a:ext cx="1541517" cy="1471448"/>
            <a:chOff x="3401187" y="2486787"/>
            <a:chExt cx="1859280" cy="1859280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3401187" y="2486787"/>
              <a:ext cx="1859280" cy="1859280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shade val="50000"/>
                <a:hueOff val="-20742"/>
                <a:satOff val="-4204"/>
                <a:lumOff val="2312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10"/>
            <p:cNvSpPr/>
            <p:nvPr/>
          </p:nvSpPr>
          <p:spPr>
            <a:xfrm>
              <a:off x="3491950" y="2577550"/>
              <a:ext cx="1677754" cy="167775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Intellectual</a:t>
              </a:r>
            </a:p>
          </p:txBody>
        </p:sp>
      </p:grpSp>
      <p:sp>
        <p:nvSpPr>
          <p:cNvPr id="20" name="Oval 19"/>
          <p:cNvSpPr/>
          <p:nvPr/>
        </p:nvSpPr>
        <p:spPr>
          <a:xfrm>
            <a:off x="5088500" y="3876378"/>
            <a:ext cx="252708" cy="24122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319546" y="3876378"/>
            <a:ext cx="252708" cy="24122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151677" y="2127526"/>
            <a:ext cx="252708" cy="24122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319546" y="2127526"/>
            <a:ext cx="252708" cy="24122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Callout 23"/>
          <p:cNvSpPr/>
          <p:nvPr/>
        </p:nvSpPr>
        <p:spPr>
          <a:xfrm>
            <a:off x="1427569" y="2448221"/>
            <a:ext cx="1219200" cy="2438400"/>
          </a:xfrm>
          <a:prstGeom prst="rightArrowCallou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Inputs </a:t>
            </a:r>
          </a:p>
          <a:p>
            <a:pPr algn="ctr"/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Four Categories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816352" y="152400"/>
            <a:ext cx="16764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Resources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800" y="228600"/>
            <a:ext cx="1541517" cy="1471448"/>
            <a:chOff x="304800" y="228600"/>
            <a:chExt cx="1541517" cy="1471448"/>
          </a:xfrm>
        </p:grpSpPr>
        <p:grpSp>
          <p:nvGrpSpPr>
            <p:cNvPr id="7" name="Group 6"/>
            <p:cNvGrpSpPr/>
            <p:nvPr/>
          </p:nvGrpSpPr>
          <p:grpSpPr>
            <a:xfrm>
              <a:off x="304800" y="228600"/>
              <a:ext cx="1541517" cy="1471448"/>
              <a:chOff x="1216532" y="302132"/>
              <a:chExt cx="1859280" cy="1859280"/>
            </a:xfr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</p:grpSpPr>
          <p:sp>
            <p:nvSpPr>
              <p:cNvPr id="8" name="Rounded Rectangle 7"/>
              <p:cNvSpPr/>
              <p:nvPr/>
            </p:nvSpPr>
            <p:spPr>
              <a:xfrm>
                <a:off x="1216532" y="302132"/>
                <a:ext cx="1859280" cy="1859280"/>
              </a:xfrm>
              <a:prstGeom prst="roundRect">
                <a:avLst/>
              </a:prstGeom>
              <a:grpFill/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Rounded Rectangle 4"/>
              <p:cNvSpPr/>
              <p:nvPr/>
            </p:nvSpPr>
            <p:spPr>
              <a:xfrm>
                <a:off x="1307295" y="392895"/>
                <a:ext cx="1677754" cy="1677754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5250" tIns="95250" rIns="95250" bIns="95250" numCol="1" spcCol="1270" anchor="ctr" anchorCtr="0">
                <a:no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b="1" kern="1200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Physical</a:t>
                </a:r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367977" y="288905"/>
              <a:ext cx="252708" cy="24122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333759" y="2438400"/>
            <a:ext cx="4476482" cy="2590800"/>
            <a:chOff x="1447800" y="2438400"/>
            <a:chExt cx="4476482" cy="2590800"/>
          </a:xfrm>
        </p:grpSpPr>
        <p:pic>
          <p:nvPicPr>
            <p:cNvPr id="55302" name="Picture 6" descr="http://www.desk-warehouse.co.uk/images/imagebank/uploads/AA%20Luffield%20Radial%20crescent%20Desk%201600mm%20x%201200mm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7800" y="2438400"/>
              <a:ext cx="1676400" cy="1676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5304" name="Picture 8" descr="http://www.creativereview.co.uk/images/uploads/2008/04/aeron_chai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1800" y="2438400"/>
              <a:ext cx="1416867" cy="1600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5308" name="Picture 12" descr="http://www.geekalerts.com/u/disc-2gb-pe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7800" y="4038600"/>
              <a:ext cx="1676400" cy="990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5310" name="Picture 14" descr="http://www.abilityonecatalog.com/imgLg/753000NIB0644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8000" y="4114800"/>
              <a:ext cx="1524000" cy="838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5312" name="Picture 16" descr="http://www.cisco.com/en/US/prod/collateral/voicesw/ps6788/phones/ps379/ps6934/images/product_data_sheet0900aecd8048f738-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67200" y="2438400"/>
              <a:ext cx="1657082" cy="152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5314" name="Picture 18" descr="http://www.sb.fsu.edu/~xray/Images/DellComputer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95800" y="3962400"/>
              <a:ext cx="1371600" cy="1066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5" name="Rounded Rectangle 14"/>
          <p:cNvSpPr/>
          <p:nvPr/>
        </p:nvSpPr>
        <p:spPr>
          <a:xfrm>
            <a:off x="2816352" y="152400"/>
            <a:ext cx="16764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Resources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7200" y="5334000"/>
            <a:ext cx="2514600" cy="457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Anything Tangible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1752" y="228600"/>
            <a:ext cx="1541517" cy="1471448"/>
            <a:chOff x="4478283" y="2057400"/>
            <a:chExt cx="1541517" cy="1471448"/>
          </a:xfrm>
        </p:grpSpPr>
        <p:grpSp>
          <p:nvGrpSpPr>
            <p:cNvPr id="7" name="Group 6"/>
            <p:cNvGrpSpPr/>
            <p:nvPr/>
          </p:nvGrpSpPr>
          <p:grpSpPr>
            <a:xfrm>
              <a:off x="4478283" y="2057400"/>
              <a:ext cx="1541517" cy="1471448"/>
              <a:chOff x="3401187" y="302132"/>
              <a:chExt cx="1859280" cy="1859280"/>
            </a:xfr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</p:grpSpPr>
          <p:sp>
            <p:nvSpPr>
              <p:cNvPr id="8" name="Rounded Rectangle 7"/>
              <p:cNvSpPr/>
              <p:nvPr/>
            </p:nvSpPr>
            <p:spPr>
              <a:xfrm>
                <a:off x="3401187" y="302132"/>
                <a:ext cx="1859280" cy="1859280"/>
              </a:xfrm>
              <a:prstGeom prst="roundRect">
                <a:avLst/>
              </a:prstGeom>
              <a:grpFill/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shade val="50000"/>
                  <a:hueOff val="-20742"/>
                  <a:satOff val="-4204"/>
                  <a:lumOff val="2312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Rounded Rectangle 6"/>
              <p:cNvSpPr/>
              <p:nvPr/>
            </p:nvSpPr>
            <p:spPr>
              <a:xfrm>
                <a:off x="3491950" y="392895"/>
                <a:ext cx="1677754" cy="1677754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5250" tIns="95250" rIns="95250" bIns="95250" numCol="1" spcCol="1270" anchor="ctr" anchorCtr="0">
                <a:no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b="1" kern="1200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Financial</a:t>
                </a:r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4562308" y="2117705"/>
              <a:ext cx="252708" cy="24122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38400" y="2667000"/>
            <a:ext cx="4267200" cy="1524000"/>
            <a:chOff x="2286000" y="2667000"/>
            <a:chExt cx="4267200" cy="1524000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54274" name="Picture 2" descr="http://blogs.venturacountystar.com/vcs/dennert/archives/money.jpg"/>
            <p:cNvPicPr>
              <a:picLocks noChangeAspect="1" noChangeArrowheads="1"/>
            </p:cNvPicPr>
            <p:nvPr/>
          </p:nvPicPr>
          <p:blipFill>
            <a:blip r:embed="rId2" cstate="print"/>
            <a:srcRect b="4762"/>
            <a:stretch>
              <a:fillRect/>
            </a:stretch>
          </p:blipFill>
          <p:spPr bwMode="auto">
            <a:xfrm>
              <a:off x="2286000" y="2667000"/>
              <a:ext cx="1600200" cy="152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scene3d>
              <a:camera prst="perspectiveRelaxedModerately"/>
              <a:lightRig rig="threePt" dir="t"/>
            </a:scene3d>
          </p:spPr>
        </p:pic>
        <p:pic>
          <p:nvPicPr>
            <p:cNvPr id="54276" name="Picture 4" descr="http://www.prepaidvirtualcreditcards.com/visa-classic-credit-card.jpg"/>
            <p:cNvPicPr>
              <a:picLocks noChangeAspect="1" noChangeArrowheads="1"/>
            </p:cNvPicPr>
            <p:nvPr/>
          </p:nvPicPr>
          <p:blipFill>
            <a:blip r:embed="rId3" cstate="print"/>
            <a:srcRect b="4616"/>
            <a:stretch>
              <a:fillRect/>
            </a:stretch>
          </p:blipFill>
          <p:spPr bwMode="auto">
            <a:xfrm>
              <a:off x="4191000" y="2743200"/>
              <a:ext cx="2362200" cy="1447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scene3d>
              <a:camera prst="perspectiveRelaxedModerately"/>
              <a:lightRig rig="threePt" dir="t"/>
            </a:scene3d>
          </p:spPr>
        </p:pic>
      </p:grpSp>
      <p:sp>
        <p:nvSpPr>
          <p:cNvPr id="12" name="Rounded Rectangle 11"/>
          <p:cNvSpPr/>
          <p:nvPr/>
        </p:nvSpPr>
        <p:spPr>
          <a:xfrm>
            <a:off x="2816352" y="152400"/>
            <a:ext cx="16764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Resources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3400" y="4572000"/>
            <a:ext cx="2514600" cy="457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Financial Sponsors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33400" y="5105400"/>
            <a:ext cx="2514600" cy="457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Loans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74320" y="228600"/>
            <a:ext cx="1541517" cy="1471448"/>
            <a:chOff x="2667000" y="3786352"/>
            <a:chExt cx="1541517" cy="1471448"/>
          </a:xfrm>
        </p:grpSpPr>
        <p:grpSp>
          <p:nvGrpSpPr>
            <p:cNvPr id="8" name="Group 7"/>
            <p:cNvGrpSpPr/>
            <p:nvPr/>
          </p:nvGrpSpPr>
          <p:grpSpPr>
            <a:xfrm>
              <a:off x="2667000" y="3786352"/>
              <a:ext cx="1541517" cy="1471448"/>
              <a:chOff x="1216532" y="2486787"/>
              <a:chExt cx="1859280" cy="1859280"/>
            </a:xfr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</p:grpSpPr>
          <p:sp>
            <p:nvSpPr>
              <p:cNvPr id="9" name="Rounded Rectangle 8"/>
              <p:cNvSpPr/>
              <p:nvPr/>
            </p:nvSpPr>
            <p:spPr>
              <a:xfrm>
                <a:off x="1216532" y="2486787"/>
                <a:ext cx="1859280" cy="1859280"/>
              </a:xfrm>
              <a:prstGeom prst="roundRect">
                <a:avLst/>
              </a:prstGeom>
              <a:grpFill/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shade val="50000"/>
                  <a:hueOff val="-41484"/>
                  <a:satOff val="-8409"/>
                  <a:lumOff val="4625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Rounded Rectangle 8"/>
              <p:cNvSpPr/>
              <p:nvPr/>
            </p:nvSpPr>
            <p:spPr>
              <a:xfrm>
                <a:off x="1307295" y="2577550"/>
                <a:ext cx="1677754" cy="1677754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5250" tIns="95250" rIns="95250" bIns="95250" numCol="1" spcCol="1270" anchor="ctr" anchorCtr="0">
                <a:no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b="1" kern="1200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Social </a:t>
                </a:r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2730177" y="3866557"/>
              <a:ext cx="252708" cy="24122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3250" name="Picture 2" descr="http://www.cs.rochester.edu/research/vision/people/vision_peo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2435" y="2209800"/>
            <a:ext cx="231913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ounded Rectangle 12"/>
          <p:cNvSpPr/>
          <p:nvPr/>
        </p:nvSpPr>
        <p:spPr>
          <a:xfrm>
            <a:off x="2816352" y="152400"/>
            <a:ext cx="16764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Resources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33400" y="4572000"/>
            <a:ext cx="2514600" cy="457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People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33400" y="5105400"/>
            <a:ext cx="2514600" cy="457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Trust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3400" y="6172200"/>
            <a:ext cx="2514600" cy="457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Community Image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33400" y="5638800"/>
            <a:ext cx="2514600" cy="457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Talent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1752" y="228600"/>
            <a:ext cx="1541517" cy="1471448"/>
            <a:chOff x="4478283" y="3786352"/>
            <a:chExt cx="1541517" cy="1471448"/>
          </a:xfrm>
        </p:grpSpPr>
        <p:grpSp>
          <p:nvGrpSpPr>
            <p:cNvPr id="4" name="Group 3"/>
            <p:cNvGrpSpPr/>
            <p:nvPr/>
          </p:nvGrpSpPr>
          <p:grpSpPr>
            <a:xfrm>
              <a:off x="4478283" y="3786352"/>
              <a:ext cx="1541517" cy="1471448"/>
              <a:chOff x="3401187" y="2486787"/>
              <a:chExt cx="1859280" cy="1859280"/>
            </a:xfr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</p:grpSpPr>
          <p:sp>
            <p:nvSpPr>
              <p:cNvPr id="5" name="Rounded Rectangle 4"/>
              <p:cNvSpPr/>
              <p:nvPr/>
            </p:nvSpPr>
            <p:spPr>
              <a:xfrm>
                <a:off x="3401187" y="2486787"/>
                <a:ext cx="1859280" cy="1859280"/>
              </a:xfrm>
              <a:prstGeom prst="roundRect">
                <a:avLst/>
              </a:prstGeom>
              <a:grpFill/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shade val="50000"/>
                  <a:hueOff val="-20742"/>
                  <a:satOff val="-4204"/>
                  <a:lumOff val="2312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Rounded Rectangle 10"/>
              <p:cNvSpPr/>
              <p:nvPr/>
            </p:nvSpPr>
            <p:spPr>
              <a:xfrm>
                <a:off x="3491950" y="2577550"/>
                <a:ext cx="1677754" cy="1677754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5250" tIns="95250" rIns="95250" bIns="95250" numCol="1" spcCol="1270" anchor="ctr" anchorCtr="0">
                <a:no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Intellectual</a:t>
                </a:r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4499131" y="3866557"/>
              <a:ext cx="252708" cy="24122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2226" name="Picture 2" descr="http://blog.uspsoig.gov/wp-content/uploads/2009/07/picture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r="3326"/>
          <a:stretch>
            <a:fillRect/>
          </a:stretch>
        </p:blipFill>
        <p:spPr bwMode="auto">
          <a:xfrm>
            <a:off x="3657600" y="1905000"/>
            <a:ext cx="23622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le 8"/>
          <p:cNvSpPr/>
          <p:nvPr/>
        </p:nvSpPr>
        <p:spPr>
          <a:xfrm>
            <a:off x="2816352" y="152400"/>
            <a:ext cx="16764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Resources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3400" y="4572000"/>
            <a:ext cx="2514600" cy="457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Patents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33400" y="5105400"/>
            <a:ext cx="2514600" cy="457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Employee Intelligence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33400" y="5638800"/>
            <a:ext cx="2514600" cy="457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Community Insight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752600" y="3429000"/>
            <a:ext cx="1326715" cy="1085494"/>
          </a:xfrm>
          <a:prstGeom prst="fram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41769" y="2524421"/>
            <a:ext cx="1541517" cy="1471448"/>
            <a:chOff x="1216532" y="302132"/>
            <a:chExt cx="1859280" cy="1859280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1216532" y="302132"/>
              <a:ext cx="1859280" cy="1859280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307295" y="392895"/>
              <a:ext cx="1677754" cy="167775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b="1" kern="120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Physical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53052" y="2524421"/>
            <a:ext cx="1541517" cy="1471448"/>
            <a:chOff x="3401187" y="302132"/>
            <a:chExt cx="1859280" cy="1859280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3401187" y="302132"/>
              <a:ext cx="1859280" cy="1859280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shade val="50000"/>
                <a:hueOff val="-20742"/>
                <a:satOff val="-4204"/>
                <a:lumOff val="2312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6"/>
            <p:cNvSpPr/>
            <p:nvPr/>
          </p:nvSpPr>
          <p:spPr>
            <a:xfrm>
              <a:off x="3491950" y="392895"/>
              <a:ext cx="1677754" cy="167775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b="1" kern="120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Financial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41769" y="4253373"/>
            <a:ext cx="1541517" cy="1471448"/>
            <a:chOff x="1216532" y="2486787"/>
            <a:chExt cx="1859280" cy="1859280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</p:grpSpPr>
        <p:sp>
          <p:nvSpPr>
            <p:cNvPr id="12" name="Rounded Rectangle 11"/>
            <p:cNvSpPr/>
            <p:nvPr/>
          </p:nvSpPr>
          <p:spPr>
            <a:xfrm>
              <a:off x="1216532" y="2486787"/>
              <a:ext cx="1859280" cy="1859280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shade val="50000"/>
                <a:hueOff val="-41484"/>
                <a:satOff val="-8409"/>
                <a:lumOff val="4625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8"/>
            <p:cNvSpPr/>
            <p:nvPr/>
          </p:nvSpPr>
          <p:spPr>
            <a:xfrm>
              <a:off x="1307295" y="2577550"/>
              <a:ext cx="1677754" cy="167775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b="1" kern="120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Social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53052" y="4253373"/>
            <a:ext cx="1541517" cy="1471448"/>
            <a:chOff x="3401187" y="2486787"/>
            <a:chExt cx="1859280" cy="1859280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</p:grpSpPr>
        <p:sp>
          <p:nvSpPr>
            <p:cNvPr id="15" name="Rounded Rectangle 14"/>
            <p:cNvSpPr/>
            <p:nvPr/>
          </p:nvSpPr>
          <p:spPr>
            <a:xfrm>
              <a:off x="3401187" y="2486787"/>
              <a:ext cx="1859280" cy="1859280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shade val="50000"/>
                <a:hueOff val="-20742"/>
                <a:satOff val="-4204"/>
                <a:lumOff val="2312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10"/>
            <p:cNvSpPr/>
            <p:nvPr/>
          </p:nvSpPr>
          <p:spPr>
            <a:xfrm>
              <a:off x="3491950" y="2577550"/>
              <a:ext cx="1677754" cy="167775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Intellectual</a:t>
              </a:r>
            </a:p>
          </p:txBody>
        </p:sp>
      </p:grpSp>
      <p:sp>
        <p:nvSpPr>
          <p:cNvPr id="17" name="Oval 16"/>
          <p:cNvSpPr/>
          <p:nvPr/>
        </p:nvSpPr>
        <p:spPr>
          <a:xfrm>
            <a:off x="2573900" y="4333578"/>
            <a:ext cx="252708" cy="24122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04946" y="4333578"/>
            <a:ext cx="252708" cy="24122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637077" y="2584726"/>
            <a:ext cx="252708" cy="24122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04946" y="2584726"/>
            <a:ext cx="252708" cy="24122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>
          <a:xfrm>
            <a:off x="4572000" y="2667000"/>
            <a:ext cx="762000" cy="2819400"/>
          </a:xfrm>
          <a:prstGeom prst="rightBrace">
            <a:avLst>
              <a:gd name="adj1" fmla="val 38649"/>
              <a:gd name="adj2" fmla="val 50000"/>
            </a:avLst>
          </a:prstGeom>
          <a:solidFill>
            <a:schemeClr val="accent1">
              <a:lumMod val="20000"/>
              <a:lumOff val="80000"/>
              <a:alpha val="17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48400" y="3276600"/>
            <a:ext cx="2667000" cy="1981200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Resources  pass through the functions and are distributed to the Processes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62000" y="1295400"/>
            <a:ext cx="8001000" cy="6858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Resource – Its the only thing anyone can use to create value.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816352" y="152400"/>
            <a:ext cx="16764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Resources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906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Processes </a:t>
            </a:r>
          </a:p>
        </p:txBody>
      </p:sp>
      <p:pic>
        <p:nvPicPr>
          <p:cNvPr id="18434" name="Picture 2" descr="http://www.datumplc.com/img/BP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189" y="2133599"/>
            <a:ext cx="4835623" cy="3198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6400" y="1066800"/>
            <a:ext cx="5486400" cy="685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PROCESSES  - How the agency accomplishes it’s goals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5800" y="2133600"/>
            <a:ext cx="3352800" cy="685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MANAGEMENT PROCESSES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5800" y="3200400"/>
            <a:ext cx="3352800" cy="685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OPERATIONAL PROCESSES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5800" y="4267200"/>
            <a:ext cx="3352800" cy="685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SUPPORT PROCESSES</a:t>
            </a:r>
          </a:p>
        </p:txBody>
      </p:sp>
      <p:sp>
        <p:nvSpPr>
          <p:cNvPr id="8" name="Right Brace 7"/>
          <p:cNvSpPr/>
          <p:nvPr/>
        </p:nvSpPr>
        <p:spPr>
          <a:xfrm>
            <a:off x="4572000" y="2133600"/>
            <a:ext cx="762000" cy="2819400"/>
          </a:xfrm>
          <a:prstGeom prst="rightBrace">
            <a:avLst>
              <a:gd name="adj1" fmla="val 38649"/>
              <a:gd name="adj2" fmla="val 50000"/>
            </a:avLst>
          </a:prstGeom>
          <a:solidFill>
            <a:schemeClr val="accent1">
              <a:lumMod val="20000"/>
              <a:lumOff val="80000"/>
              <a:alpha val="17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562600" y="3200400"/>
            <a:ext cx="2971800" cy="685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Efficient Structure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45152" y="152400"/>
            <a:ext cx="16764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Processes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rved Up Arrow 47"/>
          <p:cNvSpPr/>
          <p:nvPr/>
        </p:nvSpPr>
        <p:spPr>
          <a:xfrm>
            <a:off x="7010400" y="5638800"/>
            <a:ext cx="1219200" cy="685800"/>
          </a:xfrm>
          <a:prstGeom prst="curvedUpArrow">
            <a:avLst/>
          </a:prstGeom>
          <a:solidFill>
            <a:schemeClr val="tx1">
              <a:alpha val="23000"/>
            </a:schemeClr>
          </a:solidFill>
          <a:ln w="3175">
            <a:solidFill>
              <a:srgbClr val="C0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38200" y="3048000"/>
            <a:ext cx="762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001000" y="3048000"/>
            <a:ext cx="762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286000" y="3810000"/>
            <a:ext cx="76200" cy="1524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733800" y="3810000"/>
            <a:ext cx="76200" cy="1524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105400" y="3810000"/>
            <a:ext cx="76200" cy="1524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553200" y="3810000"/>
            <a:ext cx="76200" cy="1524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ircular Arrow 19"/>
          <p:cNvSpPr/>
          <p:nvPr/>
        </p:nvSpPr>
        <p:spPr>
          <a:xfrm>
            <a:off x="6400800" y="1295400"/>
            <a:ext cx="1600200" cy="1524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40458"/>
              <a:gd name="adj5" fmla="val 12500"/>
            </a:avLst>
          </a:prstGeom>
          <a:solidFill>
            <a:schemeClr val="tx1">
              <a:lumMod val="95000"/>
              <a:alpha val="23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ight Arrow Callout 3"/>
          <p:cNvSpPr/>
          <p:nvPr/>
        </p:nvSpPr>
        <p:spPr>
          <a:xfrm>
            <a:off x="2057400" y="1524000"/>
            <a:ext cx="1289538" cy="2286000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Inputs</a:t>
            </a:r>
          </a:p>
        </p:txBody>
      </p:sp>
      <p:sp>
        <p:nvSpPr>
          <p:cNvPr id="5" name="Right Arrow Callout 4"/>
          <p:cNvSpPr/>
          <p:nvPr/>
        </p:nvSpPr>
        <p:spPr>
          <a:xfrm>
            <a:off x="3352800" y="1524000"/>
            <a:ext cx="1289538" cy="2286000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Outputs</a:t>
            </a:r>
          </a:p>
        </p:txBody>
      </p:sp>
      <p:sp>
        <p:nvSpPr>
          <p:cNvPr id="6" name="Right Arrow Callout 5"/>
          <p:cNvSpPr/>
          <p:nvPr/>
        </p:nvSpPr>
        <p:spPr>
          <a:xfrm>
            <a:off x="4648200" y="1524000"/>
            <a:ext cx="1289538" cy="2286000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Outcomes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943600" y="1524000"/>
            <a:ext cx="838200" cy="228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Impact</a:t>
            </a:r>
          </a:p>
        </p:txBody>
      </p:sp>
      <p:sp>
        <p:nvSpPr>
          <p:cNvPr id="10" name="Oval 9"/>
          <p:cNvSpPr/>
          <p:nvPr/>
        </p:nvSpPr>
        <p:spPr>
          <a:xfrm>
            <a:off x="152400" y="2133600"/>
            <a:ext cx="17526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Current Circumstance</a:t>
            </a:r>
          </a:p>
        </p:txBody>
      </p:sp>
      <p:sp>
        <p:nvSpPr>
          <p:cNvPr id="7" name="Oval 6"/>
          <p:cNvSpPr/>
          <p:nvPr/>
        </p:nvSpPr>
        <p:spPr>
          <a:xfrm>
            <a:off x="6934200" y="2130552"/>
            <a:ext cx="17526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Desired Circumstance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45152" y="152400"/>
            <a:ext cx="16764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Processes</a:t>
            </a: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152400" y="3886200"/>
            <a:ext cx="1645920" cy="1645920"/>
          </a:xfrm>
          <a:prstGeom prst="ellipse">
            <a:avLst/>
          </a:prstGeom>
          <a:solidFill>
            <a:schemeClr val="tx1">
              <a:lumMod val="85000"/>
            </a:schemeClr>
          </a:solidFill>
          <a:ln w="3175">
            <a:solidFill>
              <a:srgbClr val="FF0000"/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Unhappy &amp; Unproductive with a headache</a:t>
            </a:r>
          </a:p>
        </p:txBody>
      </p:sp>
      <p:sp>
        <p:nvSpPr>
          <p:cNvPr id="15" name="Oval 14"/>
          <p:cNvSpPr/>
          <p:nvPr/>
        </p:nvSpPr>
        <p:spPr>
          <a:xfrm>
            <a:off x="7342632" y="3886200"/>
            <a:ext cx="1645920" cy="1645920"/>
          </a:xfrm>
          <a:prstGeom prst="ellipse">
            <a:avLst/>
          </a:prstGeom>
          <a:solidFill>
            <a:schemeClr val="tx1">
              <a:lumMod val="85000"/>
            </a:schemeClr>
          </a:solidFill>
          <a:ln w="3175">
            <a:solidFill>
              <a:srgbClr val="FF0000"/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Happy &amp; Productive</a:t>
            </a:r>
          </a:p>
        </p:txBody>
      </p:sp>
      <p:sp>
        <p:nvSpPr>
          <p:cNvPr id="16" name="Oval 15"/>
          <p:cNvSpPr/>
          <p:nvPr/>
        </p:nvSpPr>
        <p:spPr>
          <a:xfrm>
            <a:off x="1676400" y="5334000"/>
            <a:ext cx="1295400" cy="1295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Tylenol &amp; Cup of Water</a:t>
            </a:r>
          </a:p>
        </p:txBody>
      </p:sp>
      <p:sp>
        <p:nvSpPr>
          <p:cNvPr id="17" name="Oval 16"/>
          <p:cNvSpPr/>
          <p:nvPr/>
        </p:nvSpPr>
        <p:spPr>
          <a:xfrm>
            <a:off x="3124200" y="5334000"/>
            <a:ext cx="1295400" cy="1295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Tylenol</a:t>
            </a:r>
          </a:p>
          <a:p>
            <a:pPr algn="ctr"/>
            <a:r>
              <a:rPr lang="en-US" sz="1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Can be consumed</a:t>
            </a:r>
          </a:p>
        </p:txBody>
      </p:sp>
      <p:sp>
        <p:nvSpPr>
          <p:cNvPr id="18" name="Oval 17"/>
          <p:cNvSpPr/>
          <p:nvPr/>
        </p:nvSpPr>
        <p:spPr>
          <a:xfrm>
            <a:off x="4572000" y="5334000"/>
            <a:ext cx="1295400" cy="1295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Headache is Gone</a:t>
            </a:r>
          </a:p>
        </p:txBody>
      </p:sp>
      <p:sp>
        <p:nvSpPr>
          <p:cNvPr id="19" name="Oval 18"/>
          <p:cNvSpPr/>
          <p:nvPr/>
        </p:nvSpPr>
        <p:spPr>
          <a:xfrm>
            <a:off x="6019800" y="5334000"/>
            <a:ext cx="1295400" cy="1295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Happy &amp; </a:t>
            </a:r>
            <a:r>
              <a:rPr lang="en-US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Productive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38500" y="685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Logic Model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1" grpId="1" animBg="1"/>
      <p:bldP spid="42" grpId="1" animBg="1"/>
      <p:bldP spid="43" grpId="0" animBg="1"/>
      <p:bldP spid="44" grpId="0" animBg="1"/>
      <p:bldP spid="45" grpId="0" animBg="1"/>
      <p:bldP spid="46" grpId="0" animBg="1"/>
      <p:bldP spid="20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7" grpId="0" animBg="1"/>
      <p:bldP spid="7" grpId="1" animBg="1"/>
      <p:bldP spid="14" grpId="1" animBg="1"/>
      <p:bldP spid="15" grpId="1" animBg="1"/>
      <p:bldP spid="16" grpId="0" animBg="1"/>
      <p:bldP spid="17" grpId="0" animBg="1"/>
      <p:bldP spid="18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1143000"/>
            <a:ext cx="3352800" cy="685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MANAGEMENT PROCESSES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7200" y="4876800"/>
            <a:ext cx="8305800" cy="15240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17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52800" y="5181600"/>
            <a:ext cx="2419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Corporate Governance</a:t>
            </a:r>
          </a:p>
          <a:p>
            <a:pPr>
              <a:buFont typeface="Arial" pitchFamily="34" charset="0"/>
              <a:buChar char="•"/>
            </a:pPr>
            <a:r>
              <a:rPr lang="en-US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Strategic Planning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Risk Management</a:t>
            </a:r>
            <a:endParaRPr lang="en-US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34000" y="4953000"/>
            <a:ext cx="32004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Some Management Processes May Be….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645152" y="152400"/>
            <a:ext cx="16764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Processes</a:t>
            </a:r>
          </a:p>
        </p:txBody>
      </p:sp>
      <p:sp>
        <p:nvSpPr>
          <p:cNvPr id="15" name="Oval 14"/>
          <p:cNvSpPr/>
          <p:nvPr/>
        </p:nvSpPr>
        <p:spPr>
          <a:xfrm>
            <a:off x="2781300" y="2362200"/>
            <a:ext cx="3581400" cy="10668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Processes that develop the strategy</a:t>
            </a:r>
          </a:p>
        </p:txBody>
      </p:sp>
      <p:pic>
        <p:nvPicPr>
          <p:cNvPr id="9" name="Picture 8" descr="resourc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5105400"/>
            <a:ext cx="1087965" cy="108637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609600" y="3733800"/>
            <a:ext cx="2011680" cy="14478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is it Applied to Daily Operations?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609600" y="1600200"/>
            <a:ext cx="2011680" cy="12954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is Efficiency?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9000" y="3886200"/>
            <a:ext cx="4876800" cy="102155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Daily Operations are founded on three things.</a:t>
            </a:r>
          </a:p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0" y="24384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29000" y="5105400"/>
            <a:ext cx="2057400" cy="3810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429000" y="5562600"/>
            <a:ext cx="2057400" cy="3810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Resources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429000" y="6019800"/>
            <a:ext cx="2057400" cy="3810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2800" y="1752600"/>
            <a:ext cx="4876800" cy="102155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Getting more from less</a:t>
            </a:r>
          </a:p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Oval 19"/>
          <p:cNvSpPr/>
          <p:nvPr/>
        </p:nvSpPr>
        <p:spPr>
          <a:xfrm>
            <a:off x="1828800" y="152400"/>
            <a:ext cx="5486400" cy="9144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Before We Start…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ircular Arrow 27"/>
          <p:cNvSpPr/>
          <p:nvPr/>
        </p:nvSpPr>
        <p:spPr>
          <a:xfrm>
            <a:off x="6400800" y="2057400"/>
            <a:ext cx="1600200" cy="1524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40458"/>
              <a:gd name="adj5" fmla="val 12500"/>
            </a:avLst>
          </a:prstGeom>
          <a:solidFill>
            <a:schemeClr val="tx1">
              <a:lumMod val="95000"/>
              <a:alpha val="23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ight Arrow Callout 28"/>
          <p:cNvSpPr/>
          <p:nvPr/>
        </p:nvSpPr>
        <p:spPr>
          <a:xfrm>
            <a:off x="2057400" y="2286000"/>
            <a:ext cx="1289538" cy="2286000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Inputs</a:t>
            </a:r>
          </a:p>
        </p:txBody>
      </p:sp>
      <p:sp>
        <p:nvSpPr>
          <p:cNvPr id="30" name="Right Arrow Callout 29"/>
          <p:cNvSpPr/>
          <p:nvPr/>
        </p:nvSpPr>
        <p:spPr>
          <a:xfrm>
            <a:off x="3352800" y="2286000"/>
            <a:ext cx="1289538" cy="2286000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Outputs</a:t>
            </a:r>
          </a:p>
        </p:txBody>
      </p:sp>
      <p:sp>
        <p:nvSpPr>
          <p:cNvPr id="31" name="Right Arrow Callout 30"/>
          <p:cNvSpPr/>
          <p:nvPr/>
        </p:nvSpPr>
        <p:spPr>
          <a:xfrm>
            <a:off x="4648200" y="2286000"/>
            <a:ext cx="1289538" cy="2286000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Outcomes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943600" y="2286000"/>
            <a:ext cx="838200" cy="228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Impact</a:t>
            </a:r>
          </a:p>
        </p:txBody>
      </p:sp>
      <p:sp>
        <p:nvSpPr>
          <p:cNvPr id="33" name="Oval 32"/>
          <p:cNvSpPr/>
          <p:nvPr/>
        </p:nvSpPr>
        <p:spPr>
          <a:xfrm>
            <a:off x="152400" y="2895600"/>
            <a:ext cx="17526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Lapse in Management</a:t>
            </a:r>
          </a:p>
        </p:txBody>
      </p:sp>
      <p:sp>
        <p:nvSpPr>
          <p:cNvPr id="34" name="Oval 33"/>
          <p:cNvSpPr/>
          <p:nvPr/>
        </p:nvSpPr>
        <p:spPr>
          <a:xfrm>
            <a:off x="6934200" y="2892552"/>
            <a:ext cx="17526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Solidified Management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57200" y="1143000"/>
            <a:ext cx="3352800" cy="685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MANAGEMENT PROCESSES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645152" y="152400"/>
            <a:ext cx="16764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Processes</a:t>
            </a:r>
          </a:p>
        </p:txBody>
      </p:sp>
      <p:sp>
        <p:nvSpPr>
          <p:cNvPr id="40" name="Up Arrow Callout 39"/>
          <p:cNvSpPr/>
          <p:nvPr/>
        </p:nvSpPr>
        <p:spPr>
          <a:xfrm>
            <a:off x="1066800" y="4495800"/>
            <a:ext cx="2286000" cy="838200"/>
          </a:xfrm>
          <a:prstGeom prst="upArrowCallout">
            <a:avLst>
              <a:gd name="adj1" fmla="val 12234"/>
              <a:gd name="adj2" fmla="val 10990"/>
              <a:gd name="adj3" fmla="val 22679"/>
              <a:gd name="adj4" fmla="val 66138"/>
            </a:avLst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All Dept. Heads and facility to meet and discuss.</a:t>
            </a:r>
          </a:p>
        </p:txBody>
      </p:sp>
      <p:sp>
        <p:nvSpPr>
          <p:cNvPr id="41" name="Up Arrow Callout 40"/>
          <p:cNvSpPr/>
          <p:nvPr/>
        </p:nvSpPr>
        <p:spPr>
          <a:xfrm>
            <a:off x="2209800" y="4572000"/>
            <a:ext cx="2895600" cy="1676400"/>
          </a:xfrm>
          <a:prstGeom prst="upArrowCallout">
            <a:avLst>
              <a:gd name="adj1" fmla="val 6684"/>
              <a:gd name="adj2" fmla="val 9577"/>
              <a:gd name="adj3" fmla="val 25000"/>
              <a:gd name="adj4" fmla="val 34450"/>
            </a:avLst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Discovery of managerial lapses</a:t>
            </a:r>
          </a:p>
        </p:txBody>
      </p:sp>
      <p:sp>
        <p:nvSpPr>
          <p:cNvPr id="42" name="Up Arrow Callout 41"/>
          <p:cNvSpPr/>
          <p:nvPr/>
        </p:nvSpPr>
        <p:spPr>
          <a:xfrm>
            <a:off x="4038600" y="4495800"/>
            <a:ext cx="2286000" cy="838200"/>
          </a:xfrm>
          <a:prstGeom prst="upArrowCallout">
            <a:avLst>
              <a:gd name="adj1" fmla="val 12234"/>
              <a:gd name="adj2" fmla="val 10990"/>
              <a:gd name="adj3" fmla="val 25000"/>
              <a:gd name="adj4" fmla="val 64977"/>
            </a:avLst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Management Procedures developed</a:t>
            </a:r>
          </a:p>
        </p:txBody>
      </p:sp>
      <p:sp>
        <p:nvSpPr>
          <p:cNvPr id="43" name="Up Arrow Callout 42"/>
          <p:cNvSpPr/>
          <p:nvPr/>
        </p:nvSpPr>
        <p:spPr>
          <a:xfrm>
            <a:off x="5486400" y="4572000"/>
            <a:ext cx="2362200" cy="1676400"/>
          </a:xfrm>
          <a:prstGeom prst="upArrowCallout">
            <a:avLst>
              <a:gd name="adj1" fmla="val 5524"/>
              <a:gd name="adj2" fmla="val 9577"/>
              <a:gd name="adj3" fmla="val 25000"/>
              <a:gd name="adj4" fmla="val 34450"/>
            </a:avLst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Enhanced Management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4" grpId="1" animBg="1"/>
      <p:bldP spid="40" grpId="0" animBg="1"/>
      <p:bldP spid="41" grpId="0" animBg="1"/>
      <p:bldP spid="42" grpId="0" animBg="1"/>
      <p:bldP spid="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95600" y="1143000"/>
            <a:ext cx="3352800" cy="685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OPERATIONAL PROCESSES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" y="4876800"/>
            <a:ext cx="8305800" cy="15240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17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05200" y="5334000"/>
            <a:ext cx="23834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Production Processes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Distribution Processes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45152" y="152400"/>
            <a:ext cx="16764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10200" y="4953000"/>
            <a:ext cx="31242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Some Operational Processes May Be….</a:t>
            </a:r>
          </a:p>
        </p:txBody>
      </p:sp>
      <p:sp>
        <p:nvSpPr>
          <p:cNvPr id="14" name="Oval 13"/>
          <p:cNvSpPr/>
          <p:nvPr/>
        </p:nvSpPr>
        <p:spPr>
          <a:xfrm>
            <a:off x="2781300" y="2362200"/>
            <a:ext cx="3581400" cy="10668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Processes that Implement the Strategy</a:t>
            </a:r>
          </a:p>
        </p:txBody>
      </p:sp>
      <p:pic>
        <p:nvPicPr>
          <p:cNvPr id="10" name="Picture 9" descr="resourc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5105400"/>
            <a:ext cx="1087965" cy="108637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ircular Arrow 16"/>
          <p:cNvSpPr/>
          <p:nvPr/>
        </p:nvSpPr>
        <p:spPr>
          <a:xfrm>
            <a:off x="6400800" y="2057400"/>
            <a:ext cx="1600200" cy="1524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40458"/>
              <a:gd name="adj5" fmla="val 12500"/>
            </a:avLst>
          </a:prstGeom>
          <a:solidFill>
            <a:schemeClr val="tx1">
              <a:lumMod val="95000"/>
              <a:alpha val="23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ight Arrow Callout 17"/>
          <p:cNvSpPr/>
          <p:nvPr/>
        </p:nvSpPr>
        <p:spPr>
          <a:xfrm>
            <a:off x="2057400" y="2286000"/>
            <a:ext cx="1289538" cy="2286000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Inputs</a:t>
            </a:r>
          </a:p>
        </p:txBody>
      </p:sp>
      <p:sp>
        <p:nvSpPr>
          <p:cNvPr id="19" name="Right Arrow Callout 18"/>
          <p:cNvSpPr/>
          <p:nvPr/>
        </p:nvSpPr>
        <p:spPr>
          <a:xfrm>
            <a:off x="3352800" y="2286000"/>
            <a:ext cx="1289538" cy="2286000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Outputs</a:t>
            </a:r>
          </a:p>
        </p:txBody>
      </p:sp>
      <p:sp>
        <p:nvSpPr>
          <p:cNvPr id="20" name="Right Arrow Callout 19"/>
          <p:cNvSpPr/>
          <p:nvPr/>
        </p:nvSpPr>
        <p:spPr>
          <a:xfrm>
            <a:off x="4648200" y="2286000"/>
            <a:ext cx="1289538" cy="2286000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Outcomes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943600" y="2286000"/>
            <a:ext cx="838200" cy="228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Impact</a:t>
            </a:r>
          </a:p>
        </p:txBody>
      </p:sp>
      <p:sp>
        <p:nvSpPr>
          <p:cNvPr id="23" name="Oval 22"/>
          <p:cNvSpPr/>
          <p:nvPr/>
        </p:nvSpPr>
        <p:spPr>
          <a:xfrm>
            <a:off x="6934200" y="2892552"/>
            <a:ext cx="17526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Employees Come on time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895600" y="1143000"/>
            <a:ext cx="3352800" cy="685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OPERATIONAL PROCESSES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645152" y="152400"/>
            <a:ext cx="16764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Processes</a:t>
            </a:r>
          </a:p>
        </p:txBody>
      </p:sp>
      <p:sp>
        <p:nvSpPr>
          <p:cNvPr id="30" name="Up Arrow Callout 29"/>
          <p:cNvSpPr/>
          <p:nvPr/>
        </p:nvSpPr>
        <p:spPr>
          <a:xfrm>
            <a:off x="1066800" y="4495800"/>
            <a:ext cx="2286000" cy="838200"/>
          </a:xfrm>
          <a:prstGeom prst="upArrowCallout">
            <a:avLst>
              <a:gd name="adj1" fmla="val 12234"/>
              <a:gd name="adj2" fmla="val 10990"/>
              <a:gd name="adj3" fmla="val 22679"/>
              <a:gd name="adj4" fmla="val 66138"/>
            </a:avLst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Time clock</a:t>
            </a:r>
          </a:p>
          <a:p>
            <a:pPr algn="ctr"/>
            <a:r>
              <a:rPr lang="en-US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Training for time clock</a:t>
            </a:r>
          </a:p>
        </p:txBody>
      </p:sp>
      <p:sp>
        <p:nvSpPr>
          <p:cNvPr id="31" name="Up Arrow Callout 30"/>
          <p:cNvSpPr/>
          <p:nvPr/>
        </p:nvSpPr>
        <p:spPr>
          <a:xfrm>
            <a:off x="2209800" y="4572000"/>
            <a:ext cx="2895600" cy="1676400"/>
          </a:xfrm>
          <a:prstGeom prst="upArrowCallout">
            <a:avLst>
              <a:gd name="adj1" fmla="val 6684"/>
              <a:gd name="adj2" fmla="val 9577"/>
              <a:gd name="adj3" fmla="val 25000"/>
              <a:gd name="adj4" fmla="val 34450"/>
            </a:avLst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Employees can document the time they come in </a:t>
            </a:r>
          </a:p>
        </p:txBody>
      </p:sp>
      <p:sp>
        <p:nvSpPr>
          <p:cNvPr id="32" name="Up Arrow Callout 31"/>
          <p:cNvSpPr/>
          <p:nvPr/>
        </p:nvSpPr>
        <p:spPr>
          <a:xfrm>
            <a:off x="4038600" y="4495800"/>
            <a:ext cx="2286000" cy="838200"/>
          </a:xfrm>
          <a:prstGeom prst="upArrowCallout">
            <a:avLst>
              <a:gd name="adj1" fmla="val 12234"/>
              <a:gd name="adj2" fmla="val 10990"/>
              <a:gd name="adj3" fmla="val 25000"/>
              <a:gd name="adj4" fmla="val 64977"/>
            </a:avLst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Employees get paid for the time they work</a:t>
            </a:r>
          </a:p>
        </p:txBody>
      </p:sp>
      <p:sp>
        <p:nvSpPr>
          <p:cNvPr id="33" name="Up Arrow Callout 32"/>
          <p:cNvSpPr/>
          <p:nvPr/>
        </p:nvSpPr>
        <p:spPr>
          <a:xfrm>
            <a:off x="5486400" y="4572000"/>
            <a:ext cx="2362200" cy="1676400"/>
          </a:xfrm>
          <a:prstGeom prst="upArrowCallout">
            <a:avLst>
              <a:gd name="adj1" fmla="val 5524"/>
              <a:gd name="adj2" fmla="val 9577"/>
              <a:gd name="adj3" fmla="val 25000"/>
              <a:gd name="adj4" fmla="val 34450"/>
            </a:avLst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Enhanced Management</a:t>
            </a:r>
          </a:p>
        </p:txBody>
      </p:sp>
      <p:sp>
        <p:nvSpPr>
          <p:cNvPr id="34" name="Oval 33"/>
          <p:cNvSpPr/>
          <p:nvPr/>
        </p:nvSpPr>
        <p:spPr>
          <a:xfrm>
            <a:off x="152400" y="2895600"/>
            <a:ext cx="17526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Employee’s come in late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3" grpId="1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0952" y="1143000"/>
            <a:ext cx="3352800" cy="685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SUPPORT PROCESSES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" y="4876800"/>
            <a:ext cx="8305800" cy="15240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17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86200" y="5257800"/>
            <a:ext cx="1511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Tech Support</a:t>
            </a:r>
          </a:p>
          <a:p>
            <a:pPr>
              <a:buFont typeface="Arial" pitchFamily="34" charset="0"/>
              <a:buChar char="•"/>
            </a:pPr>
            <a:r>
              <a:rPr lang="en-US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Accounting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Call Center</a:t>
            </a:r>
            <a:endParaRPr lang="en-US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45152" y="152400"/>
            <a:ext cx="16764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10200" y="4953000"/>
            <a:ext cx="31242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Some Support Processes May Be….</a:t>
            </a:r>
          </a:p>
        </p:txBody>
      </p:sp>
      <p:sp>
        <p:nvSpPr>
          <p:cNvPr id="14" name="Oval 13"/>
          <p:cNvSpPr/>
          <p:nvPr/>
        </p:nvSpPr>
        <p:spPr>
          <a:xfrm>
            <a:off x="2781300" y="2362200"/>
            <a:ext cx="3581400" cy="10668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Processes that Support the Operational Processes</a:t>
            </a:r>
          </a:p>
        </p:txBody>
      </p:sp>
      <p:pic>
        <p:nvPicPr>
          <p:cNvPr id="10" name="Picture 9" descr="resourc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5105400"/>
            <a:ext cx="1087965" cy="108637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ircular Arrow 10"/>
          <p:cNvSpPr/>
          <p:nvPr/>
        </p:nvSpPr>
        <p:spPr>
          <a:xfrm>
            <a:off x="6400800" y="2057400"/>
            <a:ext cx="1600200" cy="1524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40458"/>
              <a:gd name="adj5" fmla="val 12500"/>
            </a:avLst>
          </a:prstGeom>
          <a:solidFill>
            <a:schemeClr val="tx1">
              <a:lumMod val="95000"/>
              <a:alpha val="23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ight Arrow Callout 11"/>
          <p:cNvSpPr/>
          <p:nvPr/>
        </p:nvSpPr>
        <p:spPr>
          <a:xfrm>
            <a:off x="2057400" y="2286000"/>
            <a:ext cx="1289538" cy="2286000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Inputs</a:t>
            </a:r>
          </a:p>
        </p:txBody>
      </p:sp>
      <p:sp>
        <p:nvSpPr>
          <p:cNvPr id="13" name="Right Arrow Callout 12"/>
          <p:cNvSpPr/>
          <p:nvPr/>
        </p:nvSpPr>
        <p:spPr>
          <a:xfrm>
            <a:off x="3352800" y="2286000"/>
            <a:ext cx="1289538" cy="2286000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Outputs</a:t>
            </a:r>
          </a:p>
        </p:txBody>
      </p:sp>
      <p:sp>
        <p:nvSpPr>
          <p:cNvPr id="14" name="Right Arrow Callout 13"/>
          <p:cNvSpPr/>
          <p:nvPr/>
        </p:nvSpPr>
        <p:spPr>
          <a:xfrm>
            <a:off x="4648200" y="2286000"/>
            <a:ext cx="1289538" cy="2286000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Outcomes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43600" y="2286000"/>
            <a:ext cx="838200" cy="228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Impact</a:t>
            </a:r>
          </a:p>
        </p:txBody>
      </p:sp>
      <p:sp>
        <p:nvSpPr>
          <p:cNvPr id="17" name="Oval 16"/>
          <p:cNvSpPr/>
          <p:nvPr/>
        </p:nvSpPr>
        <p:spPr>
          <a:xfrm>
            <a:off x="6934200" y="2892552"/>
            <a:ext cx="17526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Employees Can Clock In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330952" y="1143000"/>
            <a:ext cx="3352800" cy="685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SUPPORT PROCESSES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645152" y="152400"/>
            <a:ext cx="16764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Processes</a:t>
            </a:r>
          </a:p>
        </p:txBody>
      </p:sp>
      <p:sp>
        <p:nvSpPr>
          <p:cNvPr id="24" name="Up Arrow Callout 23"/>
          <p:cNvSpPr/>
          <p:nvPr/>
        </p:nvSpPr>
        <p:spPr>
          <a:xfrm>
            <a:off x="990600" y="4495800"/>
            <a:ext cx="2209800" cy="838200"/>
          </a:xfrm>
          <a:prstGeom prst="upArrowCallout">
            <a:avLst>
              <a:gd name="adj1" fmla="val 12234"/>
              <a:gd name="adj2" fmla="val 10990"/>
              <a:gd name="adj3" fmla="val 22679"/>
              <a:gd name="adj4" fmla="val 66138"/>
            </a:avLst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Time clock</a:t>
            </a:r>
          </a:p>
          <a:p>
            <a:pPr algn="ctr"/>
            <a:r>
              <a:rPr lang="en-US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Tech to install time clock</a:t>
            </a:r>
          </a:p>
        </p:txBody>
      </p:sp>
      <p:sp>
        <p:nvSpPr>
          <p:cNvPr id="25" name="Up Arrow Callout 24"/>
          <p:cNvSpPr/>
          <p:nvPr/>
        </p:nvSpPr>
        <p:spPr>
          <a:xfrm>
            <a:off x="2057400" y="4572000"/>
            <a:ext cx="2895600" cy="1676400"/>
          </a:xfrm>
          <a:prstGeom prst="upArrowCallout">
            <a:avLst>
              <a:gd name="adj1" fmla="val 6684"/>
              <a:gd name="adj2" fmla="val 9577"/>
              <a:gd name="adj3" fmla="val 25000"/>
              <a:gd name="adj4" fmla="val 34450"/>
            </a:avLst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Time clock is installed</a:t>
            </a:r>
          </a:p>
        </p:txBody>
      </p:sp>
      <p:sp>
        <p:nvSpPr>
          <p:cNvPr id="26" name="Up Arrow Callout 25"/>
          <p:cNvSpPr/>
          <p:nvPr/>
        </p:nvSpPr>
        <p:spPr>
          <a:xfrm>
            <a:off x="3810000" y="4495800"/>
            <a:ext cx="2438400" cy="838200"/>
          </a:xfrm>
          <a:prstGeom prst="upArrowCallout">
            <a:avLst>
              <a:gd name="adj1" fmla="val 12234"/>
              <a:gd name="adj2" fmla="val 10990"/>
              <a:gd name="adj3" fmla="val 25000"/>
              <a:gd name="adj4" fmla="val 64977"/>
            </a:avLst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Employees can clock in</a:t>
            </a:r>
          </a:p>
        </p:txBody>
      </p:sp>
      <p:sp>
        <p:nvSpPr>
          <p:cNvPr id="27" name="Up Arrow Callout 26"/>
          <p:cNvSpPr/>
          <p:nvPr/>
        </p:nvSpPr>
        <p:spPr>
          <a:xfrm>
            <a:off x="5486400" y="4572000"/>
            <a:ext cx="2362200" cy="1676400"/>
          </a:xfrm>
          <a:prstGeom prst="upArrowCallout">
            <a:avLst>
              <a:gd name="adj1" fmla="val 5524"/>
              <a:gd name="adj2" fmla="val 9577"/>
              <a:gd name="adj3" fmla="val 25000"/>
              <a:gd name="adj4" fmla="val 34450"/>
            </a:avLst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Time can be calculated</a:t>
            </a:r>
          </a:p>
        </p:txBody>
      </p:sp>
      <p:sp>
        <p:nvSpPr>
          <p:cNvPr id="28" name="Oval 27"/>
          <p:cNvSpPr/>
          <p:nvPr/>
        </p:nvSpPr>
        <p:spPr>
          <a:xfrm>
            <a:off x="152400" y="2895600"/>
            <a:ext cx="17526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 Time Clock Employees Can’t Clock  In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7" grpId="1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645152" y="152400"/>
            <a:ext cx="16764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86100" y="838200"/>
            <a:ext cx="2971800" cy="685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Efficient Structure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276600" y="2209800"/>
            <a:ext cx="2590800" cy="1676400"/>
            <a:chOff x="3352800" y="2209800"/>
            <a:chExt cx="2590800" cy="1676400"/>
          </a:xfrm>
        </p:grpSpPr>
        <p:sp>
          <p:nvSpPr>
            <p:cNvPr id="9" name="Right Arrow Callout 8"/>
            <p:cNvSpPr/>
            <p:nvPr/>
          </p:nvSpPr>
          <p:spPr>
            <a:xfrm>
              <a:off x="3352800" y="2209800"/>
              <a:ext cx="703384" cy="1676400"/>
            </a:xfrm>
            <a:prstGeom prst="rightArrowCallou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Inputs</a:t>
              </a:r>
            </a:p>
          </p:txBody>
        </p:sp>
        <p:sp>
          <p:nvSpPr>
            <p:cNvPr id="10" name="Right Arrow Callout 9"/>
            <p:cNvSpPr/>
            <p:nvPr/>
          </p:nvSpPr>
          <p:spPr>
            <a:xfrm>
              <a:off x="4038600" y="2209800"/>
              <a:ext cx="703384" cy="1676400"/>
            </a:xfrm>
            <a:prstGeom prst="rightArrowCallou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Outputs</a:t>
              </a:r>
            </a:p>
          </p:txBody>
        </p:sp>
        <p:sp>
          <p:nvSpPr>
            <p:cNvPr id="11" name="Right Arrow Callout 10"/>
            <p:cNvSpPr/>
            <p:nvPr/>
          </p:nvSpPr>
          <p:spPr>
            <a:xfrm>
              <a:off x="4724400" y="2209800"/>
              <a:ext cx="703384" cy="1676400"/>
            </a:xfrm>
            <a:prstGeom prst="rightArrowCallou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Outcomes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86400" y="2209800"/>
              <a:ext cx="457200" cy="1676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Impact</a:t>
              </a:r>
            </a:p>
          </p:txBody>
        </p:sp>
      </p:grpSp>
      <p:sp>
        <p:nvSpPr>
          <p:cNvPr id="17" name="Oval 16"/>
          <p:cNvSpPr/>
          <p:nvPr/>
        </p:nvSpPr>
        <p:spPr>
          <a:xfrm>
            <a:off x="1371600" y="4191000"/>
            <a:ext cx="6400800" cy="1600200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Lowest Level of Input for Maximum Level of Output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449324" y="914400"/>
            <a:ext cx="6245352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Designing Efficient Processes</a:t>
            </a:r>
          </a:p>
        </p:txBody>
      </p:sp>
      <p:pic>
        <p:nvPicPr>
          <p:cNvPr id="1028" name="Picture 4" descr="http://www.examiner.com/images/blog/wysiwyg/image/wasting3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514600"/>
            <a:ext cx="3276600" cy="245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71600" y="4953000"/>
            <a:ext cx="6400800" cy="1600200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Lowest Level of Input for Maximum Level of Output</a:t>
            </a:r>
          </a:p>
        </p:txBody>
      </p:sp>
      <p:sp>
        <p:nvSpPr>
          <p:cNvPr id="27" name="Pentagon 26"/>
          <p:cNvSpPr/>
          <p:nvPr/>
        </p:nvSpPr>
        <p:spPr>
          <a:xfrm>
            <a:off x="2209800" y="2209800"/>
            <a:ext cx="4800600" cy="30480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is needed</a:t>
            </a:r>
          </a:p>
        </p:txBody>
      </p:sp>
      <p:sp>
        <p:nvSpPr>
          <p:cNvPr id="28" name="Pentagon 27"/>
          <p:cNvSpPr/>
          <p:nvPr/>
        </p:nvSpPr>
        <p:spPr>
          <a:xfrm>
            <a:off x="2209800" y="2590800"/>
            <a:ext cx="4800600" cy="30480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When is it needed</a:t>
            </a:r>
          </a:p>
        </p:txBody>
      </p:sp>
      <p:sp>
        <p:nvSpPr>
          <p:cNvPr id="29" name="Pentagon 28"/>
          <p:cNvSpPr/>
          <p:nvPr/>
        </p:nvSpPr>
        <p:spPr>
          <a:xfrm>
            <a:off x="2209800" y="2971800"/>
            <a:ext cx="4800600" cy="30480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Where is it needed</a:t>
            </a:r>
          </a:p>
        </p:txBody>
      </p:sp>
      <p:sp>
        <p:nvSpPr>
          <p:cNvPr id="30" name="Pentagon 29"/>
          <p:cNvSpPr/>
          <p:nvPr/>
        </p:nvSpPr>
        <p:spPr>
          <a:xfrm>
            <a:off x="2209800" y="4114800"/>
            <a:ext cx="4800600" cy="30480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Who is needed</a:t>
            </a:r>
          </a:p>
        </p:txBody>
      </p:sp>
      <p:sp>
        <p:nvSpPr>
          <p:cNvPr id="31" name="Pentagon 30"/>
          <p:cNvSpPr/>
          <p:nvPr/>
        </p:nvSpPr>
        <p:spPr>
          <a:xfrm>
            <a:off x="2209800" y="3733800"/>
            <a:ext cx="4800600" cy="30480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Why is it needed</a:t>
            </a:r>
          </a:p>
        </p:txBody>
      </p:sp>
      <p:sp>
        <p:nvSpPr>
          <p:cNvPr id="32" name="Pentagon 31"/>
          <p:cNvSpPr/>
          <p:nvPr/>
        </p:nvSpPr>
        <p:spPr>
          <a:xfrm>
            <a:off x="2209800" y="3352800"/>
            <a:ext cx="4800600" cy="30480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is it needed</a:t>
            </a:r>
          </a:p>
        </p:txBody>
      </p:sp>
      <p:sp>
        <p:nvSpPr>
          <p:cNvPr id="33" name="Oval 32"/>
          <p:cNvSpPr/>
          <p:nvPr/>
        </p:nvSpPr>
        <p:spPr>
          <a:xfrm>
            <a:off x="3048000" y="838200"/>
            <a:ext cx="3048000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Six Questions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477000" y="152400"/>
            <a:ext cx="18288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That’s Efficiency</a:t>
            </a:r>
          </a:p>
        </p:txBody>
      </p:sp>
      <p:sp useBgFill="1">
        <p:nvSpPr>
          <p:cNvPr id="11" name="Oval 10"/>
          <p:cNvSpPr/>
          <p:nvPr/>
        </p:nvSpPr>
        <p:spPr>
          <a:xfrm>
            <a:off x="152400" y="152400"/>
            <a:ext cx="533400" cy="533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1752600"/>
            <a:ext cx="2819400" cy="609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Design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3400" y="2438400"/>
            <a:ext cx="2819400" cy="609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Model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3400" y="3124200"/>
            <a:ext cx="2819400" cy="609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Execute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3400" y="3810000"/>
            <a:ext cx="2819400" cy="609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Monitor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3400" y="4495800"/>
            <a:ext cx="2819400" cy="609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Optimize</a:t>
            </a:r>
          </a:p>
        </p:txBody>
      </p:sp>
      <p:sp>
        <p:nvSpPr>
          <p:cNvPr id="11" name="Oval 10"/>
          <p:cNvSpPr/>
          <p:nvPr/>
        </p:nvSpPr>
        <p:spPr>
          <a:xfrm>
            <a:off x="533400" y="914400"/>
            <a:ext cx="2819400" cy="609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Business Process Management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4572000" y="2133600"/>
            <a:ext cx="762000" cy="2819400"/>
          </a:xfrm>
          <a:prstGeom prst="rightBrace">
            <a:avLst>
              <a:gd name="adj1" fmla="val 38649"/>
              <a:gd name="adj2" fmla="val 50000"/>
            </a:avLst>
          </a:prstGeom>
          <a:solidFill>
            <a:schemeClr val="accent1">
              <a:lumMod val="20000"/>
              <a:lumOff val="80000"/>
              <a:alpha val="17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791200" y="2514600"/>
            <a:ext cx="2209800" cy="2057400"/>
          </a:xfrm>
          <a:prstGeom prst="ellipse">
            <a:avLst/>
          </a:prstGeom>
          <a:solidFill>
            <a:schemeClr val="tx1">
              <a:lumMod val="95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Focus on developing the process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77000" y="152400"/>
            <a:ext cx="18288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That’s Efficiency</a:t>
            </a:r>
          </a:p>
        </p:txBody>
      </p:sp>
      <p:sp useBgFill="1">
        <p:nvSpPr>
          <p:cNvPr id="16" name="Oval 15"/>
          <p:cNvSpPr/>
          <p:nvPr/>
        </p:nvSpPr>
        <p:spPr>
          <a:xfrm>
            <a:off x="152400" y="152400"/>
            <a:ext cx="533400" cy="533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752600"/>
            <a:ext cx="2819400" cy="609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Define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3400" y="2438400"/>
            <a:ext cx="2819400" cy="609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Measure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3400" y="3124200"/>
            <a:ext cx="2819400" cy="609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Analyze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3400" y="3810000"/>
            <a:ext cx="2819400" cy="609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Design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3400" y="4495800"/>
            <a:ext cx="2819400" cy="609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Verify</a:t>
            </a:r>
          </a:p>
        </p:txBody>
      </p:sp>
      <p:sp>
        <p:nvSpPr>
          <p:cNvPr id="10" name="Oval 9"/>
          <p:cNvSpPr/>
          <p:nvPr/>
        </p:nvSpPr>
        <p:spPr>
          <a:xfrm>
            <a:off x="533400" y="914400"/>
            <a:ext cx="2819400" cy="609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Six Sigma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4572000" y="2133600"/>
            <a:ext cx="762000" cy="2819400"/>
          </a:xfrm>
          <a:prstGeom prst="rightBrace">
            <a:avLst>
              <a:gd name="adj1" fmla="val 38649"/>
              <a:gd name="adj2" fmla="val 50000"/>
            </a:avLst>
          </a:prstGeom>
          <a:solidFill>
            <a:schemeClr val="accent1">
              <a:lumMod val="20000"/>
              <a:lumOff val="80000"/>
              <a:alpha val="17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91200" y="2514600"/>
            <a:ext cx="2209800" cy="2057400"/>
          </a:xfrm>
          <a:prstGeom prst="ellipse">
            <a:avLst/>
          </a:prstGeom>
          <a:solidFill>
            <a:schemeClr val="tx1">
              <a:lumMod val="95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Focus on Optimizing the Value Chain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477000" y="152400"/>
            <a:ext cx="18288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That’s Efficiency</a:t>
            </a:r>
          </a:p>
        </p:txBody>
      </p:sp>
      <p:sp useBgFill="1">
        <p:nvSpPr>
          <p:cNvPr id="14" name="Oval 13"/>
          <p:cNvSpPr/>
          <p:nvPr/>
        </p:nvSpPr>
        <p:spPr>
          <a:xfrm>
            <a:off x="152400" y="152400"/>
            <a:ext cx="533400" cy="533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8600" y="1524000"/>
            <a:ext cx="1828800" cy="1143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Functions</a:t>
            </a:r>
          </a:p>
        </p:txBody>
      </p:sp>
      <p:sp>
        <p:nvSpPr>
          <p:cNvPr id="7" name="Oval 6"/>
          <p:cNvSpPr/>
          <p:nvPr/>
        </p:nvSpPr>
        <p:spPr>
          <a:xfrm>
            <a:off x="228600" y="2971800"/>
            <a:ext cx="1828800" cy="1143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Resources</a:t>
            </a:r>
          </a:p>
        </p:txBody>
      </p:sp>
      <p:sp>
        <p:nvSpPr>
          <p:cNvPr id="8" name="Oval 7"/>
          <p:cNvSpPr/>
          <p:nvPr/>
        </p:nvSpPr>
        <p:spPr>
          <a:xfrm>
            <a:off x="228600" y="4495800"/>
            <a:ext cx="1828800" cy="1143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Processes</a:t>
            </a:r>
          </a:p>
        </p:txBody>
      </p:sp>
      <p:sp>
        <p:nvSpPr>
          <p:cNvPr id="11" name="Left Arrow Callout 10"/>
          <p:cNvSpPr/>
          <p:nvPr/>
        </p:nvSpPr>
        <p:spPr>
          <a:xfrm>
            <a:off x="2514600" y="1527048"/>
            <a:ext cx="6248400" cy="1143000"/>
          </a:xfrm>
          <a:prstGeom prst="leftArrowCallout">
            <a:avLst>
              <a:gd name="adj1" fmla="val 27297"/>
              <a:gd name="adj2" fmla="val 26148"/>
              <a:gd name="adj3" fmla="val 35598"/>
              <a:gd name="adj4" fmla="val 92172"/>
            </a:avLst>
          </a:prstGeom>
          <a:solidFill>
            <a:schemeClr val="tx1">
              <a:lumMod val="95000"/>
            </a:schemeClr>
          </a:solidFill>
          <a:ln w="6350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Umbrella of Organizational Activities that  Provide Value to the Customer</a:t>
            </a:r>
          </a:p>
        </p:txBody>
      </p:sp>
      <p:sp>
        <p:nvSpPr>
          <p:cNvPr id="12" name="Left Arrow Callout 11"/>
          <p:cNvSpPr/>
          <p:nvPr/>
        </p:nvSpPr>
        <p:spPr>
          <a:xfrm>
            <a:off x="2514600" y="2971800"/>
            <a:ext cx="6248400" cy="1143000"/>
          </a:xfrm>
          <a:prstGeom prst="leftArrowCallout">
            <a:avLst>
              <a:gd name="adj1" fmla="val 27297"/>
              <a:gd name="adj2" fmla="val 26148"/>
              <a:gd name="adj3" fmla="val 35598"/>
              <a:gd name="adj4" fmla="val 92172"/>
            </a:avLst>
          </a:prstGeom>
          <a:solidFill>
            <a:schemeClr val="tx1">
              <a:lumMod val="95000"/>
            </a:schemeClr>
          </a:solidFill>
          <a:ln w="6350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Inputs for the Required Tasks</a:t>
            </a:r>
          </a:p>
        </p:txBody>
      </p:sp>
      <p:sp>
        <p:nvSpPr>
          <p:cNvPr id="13" name="Left Arrow Callout 12"/>
          <p:cNvSpPr/>
          <p:nvPr/>
        </p:nvSpPr>
        <p:spPr>
          <a:xfrm>
            <a:off x="2514600" y="4498848"/>
            <a:ext cx="6248400" cy="1143000"/>
          </a:xfrm>
          <a:prstGeom prst="leftArrowCallout">
            <a:avLst>
              <a:gd name="adj1" fmla="val 27297"/>
              <a:gd name="adj2" fmla="val 26148"/>
              <a:gd name="adj3" fmla="val 35598"/>
              <a:gd name="adj4" fmla="val 92172"/>
            </a:avLst>
          </a:prstGeom>
          <a:solidFill>
            <a:schemeClr val="tx1">
              <a:lumMod val="95000"/>
            </a:schemeClr>
          </a:solidFill>
          <a:ln w="6350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Sequence of Cross Functional Inputs and Tasks that create the value for the customer</a:t>
            </a:r>
          </a:p>
        </p:txBody>
      </p:sp>
      <p:sp>
        <p:nvSpPr>
          <p:cNvPr id="14" name="Trapezoid 13"/>
          <p:cNvSpPr/>
          <p:nvPr/>
        </p:nvSpPr>
        <p:spPr>
          <a:xfrm>
            <a:off x="457200" y="457200"/>
            <a:ext cx="8229600" cy="609600"/>
          </a:xfrm>
          <a:prstGeom prst="trapezoid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Anatomy of an Agency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628900" y="381000"/>
            <a:ext cx="3886200" cy="11430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it all comes together</a:t>
            </a:r>
          </a:p>
        </p:txBody>
      </p:sp>
      <p:pic>
        <p:nvPicPr>
          <p:cNvPr id="6" name="Picture 5" descr="Logic Model Bas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5181600"/>
            <a:ext cx="4267200" cy="1188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2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9" name="Right Arrow 28"/>
          <p:cNvSpPr/>
          <p:nvPr/>
        </p:nvSpPr>
        <p:spPr>
          <a:xfrm>
            <a:off x="3276600" y="2438400"/>
            <a:ext cx="838200" cy="457200"/>
          </a:xfrm>
          <a:prstGeom prst="rightArrow">
            <a:avLst/>
          </a:prstGeom>
          <a:solidFill>
            <a:srgbClr val="C00000"/>
          </a:solidFill>
          <a:ln w="31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the value chain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752600"/>
            <a:ext cx="3754801" cy="2066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2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2" name="Right Arrow 31"/>
          <p:cNvSpPr/>
          <p:nvPr/>
        </p:nvSpPr>
        <p:spPr>
          <a:xfrm rot="5400000">
            <a:off x="5829300" y="4305300"/>
            <a:ext cx="838200" cy="457200"/>
          </a:xfrm>
          <a:prstGeom prst="rightArrow">
            <a:avLst/>
          </a:prstGeom>
          <a:solidFill>
            <a:srgbClr val="C00000"/>
          </a:solidFill>
          <a:ln w="31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resourc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1905000"/>
            <a:ext cx="1526238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2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628900" y="381000"/>
            <a:ext cx="3886200" cy="11430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it all comes together</a:t>
            </a:r>
          </a:p>
        </p:txBody>
      </p:sp>
      <p:pic>
        <p:nvPicPr>
          <p:cNvPr id="6" name="Picture 5" descr="Logic Model Bas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133600"/>
            <a:ext cx="1706880" cy="475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2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9" name="Right Arrow 28"/>
          <p:cNvSpPr/>
          <p:nvPr/>
        </p:nvSpPr>
        <p:spPr>
          <a:xfrm>
            <a:off x="838200" y="1295400"/>
            <a:ext cx="292940" cy="182880"/>
          </a:xfrm>
          <a:prstGeom prst="rightArrow">
            <a:avLst/>
          </a:prstGeom>
          <a:solidFill>
            <a:srgbClr val="C00000"/>
          </a:solidFill>
          <a:ln w="31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the value chain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990600"/>
            <a:ext cx="1501920" cy="826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2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2" name="Right Arrow 31"/>
          <p:cNvSpPr/>
          <p:nvPr/>
        </p:nvSpPr>
        <p:spPr>
          <a:xfrm rot="5400000">
            <a:off x="1588652" y="1916548"/>
            <a:ext cx="335280" cy="159785"/>
          </a:xfrm>
          <a:prstGeom prst="rightArrow">
            <a:avLst/>
          </a:prstGeom>
          <a:solidFill>
            <a:srgbClr val="C00000"/>
          </a:solidFill>
          <a:ln w="3175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resourc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066800"/>
            <a:ext cx="610495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2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 descr="Logic Model Bas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362200"/>
            <a:ext cx="5334000" cy="1773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25000"/>
            </a:srgbClr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TopUp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 descr="the value chain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3505200"/>
            <a:ext cx="5334000" cy="2302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25000"/>
            </a:srgbClr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isometricRightUp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 descr="resourc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4267200"/>
            <a:ext cx="1925817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25000"/>
            </a:srgbClr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isometricLeftDown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" y="1828800"/>
            <a:ext cx="2514600" cy="762000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90800" y="3048000"/>
            <a:ext cx="2514600" cy="762000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Resources</a:t>
            </a:r>
          </a:p>
        </p:txBody>
      </p:sp>
      <p:sp>
        <p:nvSpPr>
          <p:cNvPr id="4" name="Oval 3"/>
          <p:cNvSpPr/>
          <p:nvPr/>
        </p:nvSpPr>
        <p:spPr>
          <a:xfrm>
            <a:off x="2133600" y="304800"/>
            <a:ext cx="4572000" cy="10668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Summing it all up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91000" y="4267200"/>
            <a:ext cx="2514600" cy="762000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43600" y="5410200"/>
            <a:ext cx="2514600" cy="762000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Efficiency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6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086100" y="3352800"/>
            <a:ext cx="2971800" cy="13716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52700" y="762000"/>
            <a:ext cx="4038600" cy="13716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505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Q&amp;A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906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Functions</a:t>
            </a:r>
          </a:p>
        </p:txBody>
      </p:sp>
      <p:pic>
        <p:nvPicPr>
          <p:cNvPr id="21506" name="Picture 2" descr="http://www.globalhroptions.com/images/operatio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6792" y="1981200"/>
            <a:ext cx="3090417" cy="259080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72000" y="457200"/>
            <a:ext cx="3962400" cy="621792"/>
            <a:chOff x="2692" y="0"/>
            <a:chExt cx="890066" cy="4524315"/>
          </a:xfrm>
          <a:solidFill>
            <a:schemeClr val="tx1">
              <a:lumMod val="8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2" name="Rounded Rectangle 41"/>
            <p:cNvSpPr/>
            <p:nvPr/>
          </p:nvSpPr>
          <p:spPr>
            <a:xfrm>
              <a:off x="2692" y="0"/>
              <a:ext cx="890066" cy="4524315"/>
            </a:xfrm>
            <a:prstGeom prst="snip2Diag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ounded Rectangle 4"/>
            <p:cNvSpPr/>
            <p:nvPr/>
          </p:nvSpPr>
          <p:spPr>
            <a:xfrm>
              <a:off x="2692" y="1809726"/>
              <a:ext cx="890066" cy="1809726"/>
            </a:xfrm>
            <a:prstGeom prst="snip2Diag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Inbound Logistics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72000" y="1133329"/>
            <a:ext cx="3962400" cy="621792"/>
            <a:chOff x="919460" y="0"/>
            <a:chExt cx="890066" cy="4524315"/>
          </a:xfrm>
          <a:solidFill>
            <a:schemeClr val="tx1">
              <a:lumMod val="8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0" name="Rounded Rectangle 39"/>
            <p:cNvSpPr/>
            <p:nvPr/>
          </p:nvSpPr>
          <p:spPr>
            <a:xfrm>
              <a:off x="919460" y="0"/>
              <a:ext cx="890066" cy="4524315"/>
            </a:xfrm>
            <a:prstGeom prst="snip2Diag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ounded Rectangle 7"/>
            <p:cNvSpPr/>
            <p:nvPr/>
          </p:nvSpPr>
          <p:spPr>
            <a:xfrm>
              <a:off x="919460" y="1809726"/>
              <a:ext cx="890066" cy="1809726"/>
            </a:xfrm>
            <a:prstGeom prst="snip2Diag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Operations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72000" y="1809458"/>
            <a:ext cx="3962400" cy="621792"/>
            <a:chOff x="1836229" y="0"/>
            <a:chExt cx="890066" cy="4524315"/>
          </a:xfrm>
          <a:solidFill>
            <a:schemeClr val="tx1">
              <a:lumMod val="8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8" name="Rounded Rectangle 37"/>
            <p:cNvSpPr/>
            <p:nvPr/>
          </p:nvSpPr>
          <p:spPr>
            <a:xfrm>
              <a:off x="1836229" y="0"/>
              <a:ext cx="890066" cy="4524315"/>
            </a:xfrm>
            <a:prstGeom prst="snip2Diag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ounded Rectangle 10"/>
            <p:cNvSpPr/>
            <p:nvPr/>
          </p:nvSpPr>
          <p:spPr>
            <a:xfrm>
              <a:off x="1836229" y="1809726"/>
              <a:ext cx="890066" cy="1809726"/>
            </a:xfrm>
            <a:prstGeom prst="snip2Diag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Outbound Logistics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72000" y="2485587"/>
            <a:ext cx="3962400" cy="621792"/>
            <a:chOff x="2752998" y="0"/>
            <a:chExt cx="890066" cy="4524315"/>
          </a:xfrm>
          <a:solidFill>
            <a:schemeClr val="tx1">
              <a:lumMod val="8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6" name="Rounded Rectangle 35"/>
            <p:cNvSpPr/>
            <p:nvPr/>
          </p:nvSpPr>
          <p:spPr>
            <a:xfrm>
              <a:off x="2752998" y="0"/>
              <a:ext cx="890066" cy="4524315"/>
            </a:xfrm>
            <a:prstGeom prst="snip2Diag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13"/>
            <p:cNvSpPr/>
            <p:nvPr/>
          </p:nvSpPr>
          <p:spPr>
            <a:xfrm>
              <a:off x="2752998" y="1809726"/>
              <a:ext cx="890066" cy="1809726"/>
            </a:xfrm>
            <a:prstGeom prst="snip2Diag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Firm Infrastructure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72000" y="3161716"/>
            <a:ext cx="3962400" cy="621792"/>
            <a:chOff x="3669766" y="0"/>
            <a:chExt cx="890066" cy="4524315"/>
          </a:xfrm>
          <a:solidFill>
            <a:schemeClr val="tx1">
              <a:lumMod val="8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4" name="Rounded Rectangle 33"/>
            <p:cNvSpPr/>
            <p:nvPr/>
          </p:nvSpPr>
          <p:spPr>
            <a:xfrm>
              <a:off x="3669766" y="0"/>
              <a:ext cx="890066" cy="4524315"/>
            </a:xfrm>
            <a:prstGeom prst="snip2Diag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16"/>
            <p:cNvSpPr/>
            <p:nvPr/>
          </p:nvSpPr>
          <p:spPr>
            <a:xfrm>
              <a:off x="3669766" y="1809726"/>
              <a:ext cx="890066" cy="1809726"/>
            </a:xfrm>
            <a:prstGeom prst="snip2Diag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Marketing and Sales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74742" y="3837845"/>
            <a:ext cx="3960815" cy="621792"/>
            <a:chOff x="4586535" y="0"/>
            <a:chExt cx="890066" cy="4524312"/>
          </a:xfrm>
          <a:solidFill>
            <a:schemeClr val="tx1">
              <a:lumMod val="8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2" name="Rounded Rectangle 31"/>
            <p:cNvSpPr/>
            <p:nvPr/>
          </p:nvSpPr>
          <p:spPr>
            <a:xfrm>
              <a:off x="4586535" y="0"/>
              <a:ext cx="890066" cy="4524312"/>
            </a:xfrm>
            <a:prstGeom prst="snip2Diag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19"/>
            <p:cNvSpPr/>
            <p:nvPr/>
          </p:nvSpPr>
          <p:spPr>
            <a:xfrm>
              <a:off x="4586535" y="1809726"/>
              <a:ext cx="890066" cy="1809726"/>
            </a:xfrm>
            <a:prstGeom prst="snip2Diag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Customer Service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74742" y="4513974"/>
            <a:ext cx="3960815" cy="621792"/>
            <a:chOff x="5503303" y="0"/>
            <a:chExt cx="890066" cy="4524312"/>
          </a:xfrm>
          <a:solidFill>
            <a:schemeClr val="tx1">
              <a:lumMod val="8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0" name="Rounded Rectangle 29"/>
            <p:cNvSpPr/>
            <p:nvPr/>
          </p:nvSpPr>
          <p:spPr>
            <a:xfrm>
              <a:off x="5503303" y="0"/>
              <a:ext cx="890066" cy="4524312"/>
            </a:xfrm>
            <a:prstGeom prst="snip2Diag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22"/>
            <p:cNvSpPr/>
            <p:nvPr/>
          </p:nvSpPr>
          <p:spPr>
            <a:xfrm>
              <a:off x="5503303" y="1809726"/>
              <a:ext cx="890066" cy="1809726"/>
            </a:xfrm>
            <a:prstGeom prst="snip2Diag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Human Resources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74742" y="5190103"/>
            <a:ext cx="3960815" cy="621792"/>
            <a:chOff x="6420072" y="0"/>
            <a:chExt cx="890066" cy="4524312"/>
          </a:xfrm>
          <a:solidFill>
            <a:schemeClr val="tx1">
              <a:lumMod val="8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Rounded Rectangle 27"/>
            <p:cNvSpPr/>
            <p:nvPr/>
          </p:nvSpPr>
          <p:spPr>
            <a:xfrm>
              <a:off x="6420072" y="0"/>
              <a:ext cx="890066" cy="4524312"/>
            </a:xfrm>
            <a:prstGeom prst="snip2Diag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25"/>
            <p:cNvSpPr/>
            <p:nvPr/>
          </p:nvSpPr>
          <p:spPr>
            <a:xfrm>
              <a:off x="6420072" y="1809726"/>
              <a:ext cx="890066" cy="1809726"/>
            </a:xfrm>
            <a:prstGeom prst="snip2Diag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Information Technology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74742" y="5866234"/>
            <a:ext cx="3960815" cy="621792"/>
            <a:chOff x="7336841" y="-1"/>
            <a:chExt cx="890066" cy="4524312"/>
          </a:xfrm>
          <a:solidFill>
            <a:schemeClr val="tx1">
              <a:lumMod val="8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6" name="Rounded Rectangle 25"/>
            <p:cNvSpPr/>
            <p:nvPr/>
          </p:nvSpPr>
          <p:spPr>
            <a:xfrm>
              <a:off x="7336841" y="-1"/>
              <a:ext cx="890066" cy="4524312"/>
            </a:xfrm>
            <a:prstGeom prst="snip2Diag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28"/>
            <p:cNvSpPr/>
            <p:nvPr/>
          </p:nvSpPr>
          <p:spPr>
            <a:xfrm>
              <a:off x="7336841" y="1809726"/>
              <a:ext cx="890066" cy="1809726"/>
            </a:xfrm>
            <a:prstGeom prst="snip2Diag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Procurement</a:t>
              </a:r>
            </a:p>
          </p:txBody>
        </p:sp>
      </p:grpSp>
      <p:sp>
        <p:nvSpPr>
          <p:cNvPr id="65" name="Right Arrow Callout 64"/>
          <p:cNvSpPr/>
          <p:nvPr/>
        </p:nvSpPr>
        <p:spPr>
          <a:xfrm>
            <a:off x="228600" y="2590800"/>
            <a:ext cx="3429000" cy="1295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965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Nine Business Functions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52400" y="152400"/>
            <a:ext cx="16764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Functions</a:t>
            </a:r>
          </a:p>
        </p:txBody>
      </p:sp>
      <p:sp>
        <p:nvSpPr>
          <p:cNvPr id="70" name="Oval 69"/>
          <p:cNvSpPr/>
          <p:nvPr/>
        </p:nvSpPr>
        <p:spPr>
          <a:xfrm>
            <a:off x="4800600" y="533400"/>
            <a:ext cx="457200" cy="4572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71" name="Oval 70"/>
          <p:cNvSpPr/>
          <p:nvPr/>
        </p:nvSpPr>
        <p:spPr>
          <a:xfrm>
            <a:off x="4800600" y="1219200"/>
            <a:ext cx="457200" cy="4572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72" name="Oval 71"/>
          <p:cNvSpPr/>
          <p:nvPr/>
        </p:nvSpPr>
        <p:spPr>
          <a:xfrm>
            <a:off x="4800600" y="1905000"/>
            <a:ext cx="457200" cy="4572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73" name="Oval 72"/>
          <p:cNvSpPr/>
          <p:nvPr/>
        </p:nvSpPr>
        <p:spPr>
          <a:xfrm>
            <a:off x="4800600" y="2590800"/>
            <a:ext cx="457200" cy="4572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4</a:t>
            </a:r>
          </a:p>
        </p:txBody>
      </p:sp>
      <p:sp>
        <p:nvSpPr>
          <p:cNvPr id="74" name="Oval 73"/>
          <p:cNvSpPr/>
          <p:nvPr/>
        </p:nvSpPr>
        <p:spPr>
          <a:xfrm>
            <a:off x="4800600" y="3276600"/>
            <a:ext cx="457200" cy="4572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5</a:t>
            </a:r>
          </a:p>
        </p:txBody>
      </p:sp>
      <p:sp>
        <p:nvSpPr>
          <p:cNvPr id="75" name="Oval 74"/>
          <p:cNvSpPr/>
          <p:nvPr/>
        </p:nvSpPr>
        <p:spPr>
          <a:xfrm>
            <a:off x="4800600" y="3962400"/>
            <a:ext cx="457200" cy="4572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6</a:t>
            </a:r>
          </a:p>
        </p:txBody>
      </p:sp>
      <p:sp>
        <p:nvSpPr>
          <p:cNvPr id="76" name="Oval 75"/>
          <p:cNvSpPr/>
          <p:nvPr/>
        </p:nvSpPr>
        <p:spPr>
          <a:xfrm>
            <a:off x="4800600" y="4648200"/>
            <a:ext cx="457200" cy="4572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7</a:t>
            </a:r>
          </a:p>
        </p:txBody>
      </p:sp>
      <p:sp>
        <p:nvSpPr>
          <p:cNvPr id="77" name="Oval 76"/>
          <p:cNvSpPr/>
          <p:nvPr/>
        </p:nvSpPr>
        <p:spPr>
          <a:xfrm>
            <a:off x="4800600" y="5257800"/>
            <a:ext cx="457200" cy="4572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8</a:t>
            </a:r>
          </a:p>
        </p:txBody>
      </p:sp>
      <p:sp>
        <p:nvSpPr>
          <p:cNvPr id="78" name="Oval 77"/>
          <p:cNvSpPr/>
          <p:nvPr/>
        </p:nvSpPr>
        <p:spPr>
          <a:xfrm>
            <a:off x="4800600" y="5943600"/>
            <a:ext cx="457200" cy="4572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9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457200" y="4876800"/>
            <a:ext cx="8305800" cy="15240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17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Callout 13"/>
          <p:cNvSpPr/>
          <p:nvPr/>
        </p:nvSpPr>
        <p:spPr>
          <a:xfrm>
            <a:off x="2743200" y="1828800"/>
            <a:ext cx="2895600" cy="2895600"/>
          </a:xfrm>
          <a:prstGeom prst="rightArrowCallout">
            <a:avLst>
              <a:gd name="adj1" fmla="val 16094"/>
              <a:gd name="adj2" fmla="val 13365"/>
              <a:gd name="adj3" fmla="val 18684"/>
              <a:gd name="adj4" fmla="val 7561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40080"/>
            <a:ext cx="9144000" cy="9144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Inbound Logistics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400" y="152400"/>
            <a:ext cx="16764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Functions</a:t>
            </a:r>
          </a:p>
        </p:txBody>
      </p:sp>
      <p:sp>
        <p:nvSpPr>
          <p:cNvPr id="7" name="Oval 6"/>
          <p:cNvSpPr/>
          <p:nvPr/>
        </p:nvSpPr>
        <p:spPr>
          <a:xfrm>
            <a:off x="8153400" y="758952"/>
            <a:ext cx="685800" cy="685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1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57200" y="2209800"/>
            <a:ext cx="1417320" cy="14173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Raw Material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71800" y="2057400"/>
            <a:ext cx="1676400" cy="457200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Receiving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971800" y="2667000"/>
            <a:ext cx="1676400" cy="457200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Storing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971800" y="3352800"/>
            <a:ext cx="1676400" cy="457200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Disseminating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971800" y="3962400"/>
            <a:ext cx="1676400" cy="457200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Distribute</a:t>
            </a:r>
          </a:p>
        </p:txBody>
      </p:sp>
      <p:sp>
        <p:nvSpPr>
          <p:cNvPr id="15" name="Chevron 14"/>
          <p:cNvSpPr/>
          <p:nvPr/>
        </p:nvSpPr>
        <p:spPr>
          <a:xfrm>
            <a:off x="5943600" y="2971800"/>
            <a:ext cx="3048000" cy="60960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 Inputs to Operational Activities</a:t>
            </a:r>
          </a:p>
        </p:txBody>
      </p:sp>
      <p:cxnSp>
        <p:nvCxnSpPr>
          <p:cNvPr id="17" name="Straight Connector 16"/>
          <p:cNvCxnSpPr>
            <a:stCxn id="21" idx="6"/>
          </p:cNvCxnSpPr>
          <p:nvPr/>
        </p:nvCxnSpPr>
        <p:spPr>
          <a:xfrm flipV="1">
            <a:off x="1981200" y="2286002"/>
            <a:ext cx="945963" cy="609598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05000" y="2895600"/>
            <a:ext cx="1066800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1" idx="6"/>
            <a:endCxn id="12" idx="1"/>
          </p:cNvCxnSpPr>
          <p:nvPr/>
        </p:nvCxnSpPr>
        <p:spPr>
          <a:xfrm>
            <a:off x="1981200" y="2895600"/>
            <a:ext cx="990600" cy="68580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1" idx="6"/>
          </p:cNvCxnSpPr>
          <p:nvPr/>
        </p:nvCxnSpPr>
        <p:spPr>
          <a:xfrm>
            <a:off x="1981200" y="2895600"/>
            <a:ext cx="914400" cy="1295399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899024" y="5334000"/>
            <a:ext cx="534595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Can of Mushrooms comes in the soup kitchen mailbox</a:t>
            </a:r>
          </a:p>
        </p:txBody>
      </p:sp>
      <p:pic>
        <p:nvPicPr>
          <p:cNvPr id="19458" name="Picture 2" descr="http://t3.gstatic.com/images?q=tbn:ANd9GcSjWJFZ-uW_oe_HePXHNi0rbUODYca2s_UcTY4uk3MNwSP8bek&amp;t=1&amp;usg=__W-aZb3HJas0w_Sy88cRdov8An-Y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029200"/>
            <a:ext cx="9525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Rounded Rectangle 21"/>
          <p:cNvSpPr/>
          <p:nvPr/>
        </p:nvSpPr>
        <p:spPr>
          <a:xfrm>
            <a:off x="6096000" y="4953000"/>
            <a:ext cx="24384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Some Tasks May Include…..</a:t>
            </a:r>
          </a:p>
        </p:txBody>
      </p:sp>
      <p:sp>
        <p:nvSpPr>
          <p:cNvPr id="21" name="Oval 20"/>
          <p:cNvSpPr/>
          <p:nvPr/>
        </p:nvSpPr>
        <p:spPr>
          <a:xfrm>
            <a:off x="1676400" y="2743200"/>
            <a:ext cx="304800" cy="304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/>
      <p:bldP spid="22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4008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Operations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16764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Functions</a:t>
            </a:r>
          </a:p>
        </p:txBody>
      </p:sp>
      <p:sp>
        <p:nvSpPr>
          <p:cNvPr id="8" name="Oval 7"/>
          <p:cNvSpPr/>
          <p:nvPr/>
        </p:nvSpPr>
        <p:spPr>
          <a:xfrm>
            <a:off x="8153400" y="758952"/>
            <a:ext cx="685800" cy="685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3200400" y="1600200"/>
            <a:ext cx="2362200" cy="23591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Inputs get transformed  into finished product or service</a:t>
            </a:r>
          </a:p>
        </p:txBody>
      </p:sp>
      <p:sp>
        <p:nvSpPr>
          <p:cNvPr id="10" name="Chevron 9"/>
          <p:cNvSpPr/>
          <p:nvPr/>
        </p:nvSpPr>
        <p:spPr>
          <a:xfrm>
            <a:off x="152400" y="2438400"/>
            <a:ext cx="2743200" cy="60960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Inputs from Inbound Logistics</a:t>
            </a:r>
          </a:p>
        </p:txBody>
      </p:sp>
      <p:sp>
        <p:nvSpPr>
          <p:cNvPr id="11" name="Chevron 10"/>
          <p:cNvSpPr/>
          <p:nvPr/>
        </p:nvSpPr>
        <p:spPr>
          <a:xfrm>
            <a:off x="5867400" y="2438400"/>
            <a:ext cx="2971800" cy="60960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Finished goods go on to outbound Logistics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7200" y="4876800"/>
            <a:ext cx="8305800" cy="15240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17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09878" y="5486400"/>
            <a:ext cx="33242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Cook Creates  a Mushroom Salad</a:t>
            </a:r>
            <a:endParaRPr lang="en-US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8434" name="Picture 2" descr="http://shacklifequarterly.files.wordpress.com/2008/05/mushroom_sal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029200"/>
            <a:ext cx="1525003" cy="114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ounded Rectangle 16"/>
          <p:cNvSpPr/>
          <p:nvPr/>
        </p:nvSpPr>
        <p:spPr>
          <a:xfrm>
            <a:off x="6096000" y="4953000"/>
            <a:ext cx="24384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Some Tasks May Include…..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4008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Outbound Logistics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16764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Functions</a:t>
            </a:r>
          </a:p>
        </p:txBody>
      </p:sp>
      <p:sp>
        <p:nvSpPr>
          <p:cNvPr id="7" name="Oval 6"/>
          <p:cNvSpPr/>
          <p:nvPr/>
        </p:nvSpPr>
        <p:spPr>
          <a:xfrm>
            <a:off x="8153400" y="758952"/>
            <a:ext cx="685800" cy="685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2286000" y="2057400"/>
            <a:ext cx="1752600" cy="1676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Finished Goods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72000" y="2133600"/>
            <a:ext cx="19812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Warehousing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72000" y="3200400"/>
            <a:ext cx="19812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Distribution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7200" y="4876800"/>
            <a:ext cx="8305800" cy="15240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17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04076" y="5486400"/>
            <a:ext cx="64207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Mushroom Salad Gets Placed in Fridge to be stored for Dinner </a:t>
            </a:r>
          </a:p>
        </p:txBody>
      </p:sp>
      <p:pic>
        <p:nvPicPr>
          <p:cNvPr id="17412" name="Picture 4" descr="http://www.bonnycastleappliance.com/images/lgRefridgera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105400"/>
            <a:ext cx="716935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Straight Connector 14"/>
          <p:cNvCxnSpPr/>
          <p:nvPr/>
        </p:nvCxnSpPr>
        <p:spPr>
          <a:xfrm flipV="1">
            <a:off x="4038600" y="2590800"/>
            <a:ext cx="533400" cy="22860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38600" y="2895600"/>
            <a:ext cx="533400" cy="30480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6096000" y="4953000"/>
            <a:ext cx="2438400" cy="30480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Some Tasks May Include…..</a:t>
            </a:r>
          </a:p>
        </p:txBody>
      </p:sp>
      <p:sp>
        <p:nvSpPr>
          <p:cNvPr id="14" name="Oval 13"/>
          <p:cNvSpPr/>
          <p:nvPr/>
        </p:nvSpPr>
        <p:spPr>
          <a:xfrm>
            <a:off x="3810000" y="2667000"/>
            <a:ext cx="304800" cy="304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27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4740</TotalTime>
  <Words>852</Words>
  <Application>Microsoft Office PowerPoint</Application>
  <PresentationFormat>On-screen Show (4:3)</PresentationFormat>
  <Paragraphs>322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LRRC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Nethanel Vilensky</cp:lastModifiedBy>
  <cp:revision>450</cp:revision>
  <dcterms:created xsi:type="dcterms:W3CDTF">2010-10-18T14:10:13Z</dcterms:created>
  <dcterms:modified xsi:type="dcterms:W3CDTF">2017-03-01T14:45:55Z</dcterms:modified>
</cp:coreProperties>
</file>